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3" r:id="rId6"/>
    <p:sldId id="258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4" r:id="rId17"/>
    <p:sldId id="284" r:id="rId18"/>
    <p:sldId id="271" r:id="rId19"/>
    <p:sldId id="269" r:id="rId20"/>
    <p:sldId id="275" r:id="rId21"/>
    <p:sldId id="276" r:id="rId22"/>
    <p:sldId id="277" r:id="rId23"/>
    <p:sldId id="279" r:id="rId24"/>
    <p:sldId id="285" r:id="rId25"/>
    <p:sldId id="283" r:id="rId26"/>
    <p:sldId id="280" r:id="rId27"/>
    <p:sldId id="281" r:id="rId28"/>
    <p:sldId id="282" r:id="rId29"/>
    <p:sldId id="27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AB200"/>
    <a:srgbClr val="00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PMMN\Desktop\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PMMN\AppData\Local\Microsoft\Windows\Temporary%20Internet%20Files\Content.Outlook\3YD4QIT0\Diff%20between%20Man%20vs%20Machine%20for%20Tap%20Oai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Sheet1!$B$2</c:f>
              <c:strCache>
                <c:ptCount val="1"/>
                <c:pt idx="0">
                  <c:v>Opt. Time (Mins)</c:v>
                </c:pt>
              </c:strCache>
            </c:strRef>
          </c:tx>
          <c:spPr>
            <a:solidFill>
              <a:srgbClr val="92D050"/>
            </a:solidFill>
          </c:spPr>
          <c:cat>
            <c:strRef>
              <c:f>Sheet1!$A$3:$A$5</c:f>
              <c:strCache>
                <c:ptCount val="3"/>
                <c:pt idx="0">
                  <c:v>TSX-3225</c:v>
                </c:pt>
                <c:pt idx="1">
                  <c:v>FA-20H</c:v>
                </c:pt>
                <c:pt idx="2">
                  <c:v>FA-20H</c:v>
                </c:pt>
              </c:strCache>
            </c:strRef>
          </c:cat>
          <c:val>
            <c:numRef>
              <c:f>Sheet1!$B$3:$B$5</c:f>
              <c:numCache>
                <c:formatCode>General</c:formatCode>
                <c:ptCount val="3"/>
                <c:pt idx="0">
                  <c:v>8</c:v>
                </c:pt>
                <c:pt idx="1">
                  <c:v>14</c:v>
                </c:pt>
                <c:pt idx="2">
                  <c:v>40</c:v>
                </c:pt>
              </c:numCache>
            </c:numRef>
          </c:val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Error (Freq.)</c:v>
                </c:pt>
              </c:strCache>
            </c:strRef>
          </c:tx>
          <c:cat>
            <c:strRef>
              <c:f>Sheet1!$A$3:$A$5</c:f>
              <c:strCache>
                <c:ptCount val="3"/>
                <c:pt idx="0">
                  <c:v>TSX-3225</c:v>
                </c:pt>
                <c:pt idx="1">
                  <c:v>FA-20H</c:v>
                </c:pt>
                <c:pt idx="2">
                  <c:v>FA-20H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11</c:v>
                </c:pt>
              </c:numCache>
            </c:numRef>
          </c:val>
        </c:ser>
        <c:shape val="box"/>
        <c:axId val="77410304"/>
        <c:axId val="77411840"/>
        <c:axId val="0"/>
      </c:bar3DChart>
      <c:catAx>
        <c:axId val="77410304"/>
        <c:scaling>
          <c:orientation val="minMax"/>
        </c:scaling>
        <c:axPos val="b"/>
        <c:tickLblPos val="nextTo"/>
        <c:txPr>
          <a:bodyPr/>
          <a:lstStyle/>
          <a:p>
            <a:pPr>
              <a:defRPr sz="1800" baseline="0"/>
            </a:pPr>
            <a:endParaRPr lang="en-US"/>
          </a:p>
        </c:txPr>
        <c:crossAx val="77411840"/>
        <c:crosses val="autoZero"/>
        <c:auto val="1"/>
        <c:lblAlgn val="ctr"/>
        <c:lblOffset val="100"/>
      </c:catAx>
      <c:valAx>
        <c:axId val="77411840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800" baseline="0"/>
            </a:pPr>
            <a:endParaRPr lang="en-US"/>
          </a:p>
        </c:txPr>
        <c:crossAx val="774103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5574718254837547"/>
          <c:y val="0.83300818280067934"/>
          <c:w val="0.2351876611110863"/>
          <c:h val="0.1261404971437394"/>
        </c:manualLayout>
      </c:layout>
      <c:txPr>
        <a:bodyPr/>
        <a:lstStyle/>
        <a:p>
          <a:pPr>
            <a:defRPr sz="1800" baseline="0"/>
          </a:pPr>
          <a:endParaRPr lang="en-US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13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r>
              <a:rPr lang="en-US" sz="1300" baseline="0">
                <a:solidFill>
                  <a:schemeClr val="tx1"/>
                </a:solidFill>
              </a:rPr>
              <a:t>Worker Per Shift (1.8mill)</a:t>
            </a:r>
          </a:p>
        </c:rich>
      </c:tx>
      <c:layout>
        <c:manualLayout>
          <c:xMode val="edge"/>
          <c:yMode val="edge"/>
          <c:x val="0.18350796028257604"/>
          <c:y val="0.10591820341253416"/>
        </c:manualLayout>
      </c:layout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0.11746522411128305"/>
          <c:y val="0.22525597269624573"/>
          <c:w val="0.86089644513137564"/>
          <c:h val="0.62116040955631402"/>
        </c:manualLayout>
      </c:layout>
      <c:barChart>
        <c:barDir val="col"/>
        <c:grouping val="clustered"/>
        <c:ser>
          <c:idx val="0"/>
          <c:order val="0"/>
          <c:spPr>
            <a:solidFill>
              <a:srgbClr val="9999FF"/>
            </a:solidFill>
            <a:ln w="12700">
              <a:solidFill>
                <a:srgbClr val="000000"/>
              </a:solidFill>
              <a:prstDash val="solid"/>
            </a:ln>
          </c:spPr>
          <c:dPt>
            <c:idx val="1"/>
            <c:spPr>
              <a:solidFill>
                <a:srgbClr val="FFFF99"/>
              </a:solidFill>
              <a:ln w="12700">
                <a:solidFill>
                  <a:srgbClr val="000000"/>
                </a:solidFill>
                <a:prstDash val="solid"/>
              </a:ln>
            </c:spPr>
          </c:dPt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300" b="0" i="0" u="none" strike="noStrike" baseline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Tahoma" pitchFamily="34" charset="0"/>
                    <a:ea typeface="Arial"/>
                    <a:cs typeface="Arial"/>
                  </a:defRPr>
                </a:pPr>
                <a:endParaRPr lang="en-US"/>
              </a:p>
            </c:txPr>
            <c:showVal val="1"/>
          </c:dLbls>
          <c:cat>
            <c:strRef>
              <c:f>'Sheet1 '!$B$58:$B$60</c:f>
              <c:strCache>
                <c:ptCount val="3"/>
                <c:pt idx="0">
                  <c:v>Before</c:v>
                </c:pt>
                <c:pt idx="1">
                  <c:v>Present used m/c</c:v>
                </c:pt>
                <c:pt idx="2">
                  <c:v>Target</c:v>
                </c:pt>
              </c:strCache>
            </c:strRef>
          </c:cat>
          <c:val>
            <c:numRef>
              <c:f>'Sheet1 '!$C$58:$C$60</c:f>
              <c:numCache>
                <c:formatCode>0.0</c:formatCode>
                <c:ptCount val="3"/>
                <c:pt idx="0">
                  <c:v>10</c:v>
                </c:pt>
                <c:pt idx="1">
                  <c:v>8.5</c:v>
                </c:pt>
                <c:pt idx="2">
                  <c:v>5</c:v>
                </c:pt>
              </c:numCache>
            </c:numRef>
          </c:val>
        </c:ser>
        <c:dLbls>
          <c:showVal val="1"/>
        </c:dLbls>
        <c:axId val="47177728"/>
        <c:axId val="47179264"/>
      </c:barChart>
      <c:lineChart>
        <c:grouping val="standard"/>
        <c:ser>
          <c:idx val="1"/>
          <c:order val="1"/>
          <c:spPr>
            <a:ln w="25400">
              <a:solidFill>
                <a:srgbClr val="FF0000"/>
              </a:solidFill>
              <a:prstDash val="solid"/>
            </a:ln>
          </c:spPr>
          <c:marker>
            <c:symbol val="none"/>
          </c:marker>
          <c:dLbls>
            <c:delete val="1"/>
          </c:dLbls>
          <c:cat>
            <c:strRef>
              <c:f>'Sheet1 '!$B$58:$B$60</c:f>
              <c:strCache>
                <c:ptCount val="3"/>
                <c:pt idx="0">
                  <c:v>Before</c:v>
                </c:pt>
                <c:pt idx="1">
                  <c:v>Present used m/c</c:v>
                </c:pt>
                <c:pt idx="2">
                  <c:v>Target</c:v>
                </c:pt>
              </c:strCache>
            </c:strRef>
          </c:cat>
          <c:val>
            <c:numRef>
              <c:f>'Sheet1 '!$E$58:$E$60</c:f>
              <c:numCache>
                <c:formatCode>General</c:formatCode>
                <c:ptCount val="3"/>
                <c:pt idx="0">
                  <c:v>10</c:v>
                </c:pt>
                <c:pt idx="1">
                  <c:v>7.5</c:v>
                </c:pt>
                <c:pt idx="2">
                  <c:v>5</c:v>
                </c:pt>
              </c:numCache>
            </c:numRef>
          </c:val>
        </c:ser>
        <c:dLbls>
          <c:showVal val="1"/>
        </c:dLbls>
        <c:marker val="1"/>
        <c:axId val="47177728"/>
        <c:axId val="47179264"/>
      </c:lineChart>
      <c:catAx>
        <c:axId val="47177728"/>
        <c:scaling>
          <c:orientation val="minMax"/>
        </c:scaling>
        <c:axPos val="b"/>
        <c:numFmt formatCode="General" sourceLinked="1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300" b="0" i="0" u="none" strike="noStrike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47179264"/>
        <c:crosses val="autoZero"/>
        <c:auto val="1"/>
        <c:lblAlgn val="ctr"/>
        <c:lblOffset val="100"/>
        <c:tickLblSkip val="1"/>
        <c:tickMarkSkip val="1"/>
      </c:catAx>
      <c:valAx>
        <c:axId val="47179264"/>
        <c:scaling>
          <c:orientation val="minMax"/>
        </c:scaling>
        <c:axPos val="l"/>
        <c:majorGridlines>
          <c:spPr>
            <a:ln w="3175">
              <a:solidFill>
                <a:schemeClr val="tx1">
                  <a:lumMod val="50000"/>
                </a:schemeClr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300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300" baseline="0">
                    <a:solidFill>
                      <a:schemeClr val="tx1"/>
                    </a:solidFill>
                  </a:rPr>
                  <a:t>No Of Worker</a:t>
                </a:r>
              </a:p>
            </c:rich>
          </c:tx>
          <c:layout>
            <c:manualLayout>
              <c:xMode val="edge"/>
              <c:yMode val="edge"/>
              <c:x val="2.472952086553323E-2"/>
              <c:y val="0.38566552901023898"/>
            </c:manualLayout>
          </c:layout>
          <c:spPr>
            <a:noFill/>
            <a:ln w="25400">
              <a:noFill/>
            </a:ln>
          </c:spPr>
        </c:title>
        <c:numFmt formatCode="0.0" sourceLinked="1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300" b="0" i="0" u="none" strike="noStrike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47177728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plotVisOnly val="1"/>
    <c:dispBlanksAs val="gap"/>
  </c:chart>
  <c:spPr>
    <a:noFill/>
    <a:ln w="3175">
      <a:noFill/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1520731"/>
            <a:ext cx="9144000" cy="3435579"/>
          </a:xfrm>
          <a:custGeom>
            <a:avLst/>
            <a:gdLst>
              <a:gd name="connsiteX0" fmla="*/ 0 w 21600"/>
              <a:gd name="connsiteY0" fmla="*/ 0 h 18805"/>
              <a:gd name="connsiteX1" fmla="*/ 21600 w 21600"/>
              <a:gd name="connsiteY1" fmla="*/ 0 h 18805"/>
              <a:gd name="connsiteX2" fmla="*/ 21600 w 21600"/>
              <a:gd name="connsiteY2" fmla="*/ 17322 h 18805"/>
              <a:gd name="connsiteX3" fmla="*/ 0 w 21600"/>
              <a:gd name="connsiteY3" fmla="*/ 18805 h 18805"/>
              <a:gd name="connsiteX4" fmla="*/ 0 w 21600"/>
              <a:gd name="connsiteY4" fmla="*/ 0 h 18805"/>
              <a:gd name="connsiteX0" fmla="*/ 0 w 21600"/>
              <a:gd name="connsiteY0" fmla="*/ 0 h 18805"/>
              <a:gd name="connsiteX1" fmla="*/ 21600 w 21600"/>
              <a:gd name="connsiteY1" fmla="*/ 0 h 18805"/>
              <a:gd name="connsiteX2" fmla="*/ 21600 w 21600"/>
              <a:gd name="connsiteY2" fmla="*/ 17322 h 18805"/>
              <a:gd name="connsiteX3" fmla="*/ 0 w 21600"/>
              <a:gd name="connsiteY3" fmla="*/ 18805 h 18805"/>
              <a:gd name="connsiteX4" fmla="*/ 0 w 21600"/>
              <a:gd name="connsiteY4" fmla="*/ 0 h 18805"/>
              <a:gd name="connsiteX0" fmla="*/ 0 w 21600"/>
              <a:gd name="connsiteY0" fmla="*/ 0 h 18916"/>
              <a:gd name="connsiteX1" fmla="*/ 21600 w 21600"/>
              <a:gd name="connsiteY1" fmla="*/ 0 h 18916"/>
              <a:gd name="connsiteX2" fmla="*/ 21600 w 21600"/>
              <a:gd name="connsiteY2" fmla="*/ 17322 h 18916"/>
              <a:gd name="connsiteX3" fmla="*/ 0 w 21600"/>
              <a:gd name="connsiteY3" fmla="*/ 18916 h 18916"/>
              <a:gd name="connsiteX4" fmla="*/ 0 w 21600"/>
              <a:gd name="connsiteY4" fmla="*/ 0 h 18916"/>
              <a:gd name="connsiteX0" fmla="*/ 0 w 21600"/>
              <a:gd name="connsiteY0" fmla="*/ 0 h 18916"/>
              <a:gd name="connsiteX1" fmla="*/ 21600 w 21600"/>
              <a:gd name="connsiteY1" fmla="*/ 0 h 18916"/>
              <a:gd name="connsiteX2" fmla="*/ 21600 w 21600"/>
              <a:gd name="connsiteY2" fmla="*/ 17322 h 18916"/>
              <a:gd name="connsiteX3" fmla="*/ 0 w 21600"/>
              <a:gd name="connsiteY3" fmla="*/ 18916 h 18916"/>
              <a:gd name="connsiteX4" fmla="*/ 0 w 21600"/>
              <a:gd name="connsiteY4" fmla="*/ 0 h 18916"/>
              <a:gd name="connsiteX0" fmla="*/ 0 w 21600"/>
              <a:gd name="connsiteY0" fmla="*/ 0 h 18916"/>
              <a:gd name="connsiteX1" fmla="*/ 21600 w 21600"/>
              <a:gd name="connsiteY1" fmla="*/ 0 h 18916"/>
              <a:gd name="connsiteX2" fmla="*/ 21600 w 21600"/>
              <a:gd name="connsiteY2" fmla="*/ 17322 h 18916"/>
              <a:gd name="connsiteX3" fmla="*/ 0 w 21600"/>
              <a:gd name="connsiteY3" fmla="*/ 18916 h 18916"/>
              <a:gd name="connsiteX4" fmla="*/ 0 w 21600"/>
              <a:gd name="connsiteY4" fmla="*/ 0 h 18916"/>
              <a:gd name="connsiteX0" fmla="*/ 0 w 21600"/>
              <a:gd name="connsiteY0" fmla="*/ 0 h 19355"/>
              <a:gd name="connsiteX1" fmla="*/ 21600 w 21600"/>
              <a:gd name="connsiteY1" fmla="*/ 0 h 19355"/>
              <a:gd name="connsiteX2" fmla="*/ 21600 w 21600"/>
              <a:gd name="connsiteY2" fmla="*/ 17322 h 19355"/>
              <a:gd name="connsiteX3" fmla="*/ 0 w 21600"/>
              <a:gd name="connsiteY3" fmla="*/ 19355 h 19355"/>
              <a:gd name="connsiteX4" fmla="*/ 0 w 21600"/>
              <a:gd name="connsiteY4" fmla="*/ 0 h 19355"/>
              <a:gd name="connsiteX0" fmla="*/ 0 w 21600"/>
              <a:gd name="connsiteY0" fmla="*/ 0 h 19355"/>
              <a:gd name="connsiteX1" fmla="*/ 21600 w 21600"/>
              <a:gd name="connsiteY1" fmla="*/ 0 h 19355"/>
              <a:gd name="connsiteX2" fmla="*/ 21600 w 21600"/>
              <a:gd name="connsiteY2" fmla="*/ 17322 h 19355"/>
              <a:gd name="connsiteX3" fmla="*/ 0 w 21600"/>
              <a:gd name="connsiteY3" fmla="*/ 19355 h 19355"/>
              <a:gd name="connsiteX4" fmla="*/ 0 w 21600"/>
              <a:gd name="connsiteY4" fmla="*/ 0 h 19355"/>
              <a:gd name="connsiteX0" fmla="*/ 0 w 21600"/>
              <a:gd name="connsiteY0" fmla="*/ 0 h 19794"/>
              <a:gd name="connsiteX1" fmla="*/ 21600 w 21600"/>
              <a:gd name="connsiteY1" fmla="*/ 0 h 19794"/>
              <a:gd name="connsiteX2" fmla="*/ 21600 w 21600"/>
              <a:gd name="connsiteY2" fmla="*/ 17322 h 19794"/>
              <a:gd name="connsiteX3" fmla="*/ 0 w 21600"/>
              <a:gd name="connsiteY3" fmla="*/ 19794 h 19794"/>
              <a:gd name="connsiteX4" fmla="*/ 0 w 21600"/>
              <a:gd name="connsiteY4" fmla="*/ 0 h 19794"/>
              <a:gd name="connsiteX0" fmla="*/ 0 w 21600"/>
              <a:gd name="connsiteY0" fmla="*/ 0 h 19794"/>
              <a:gd name="connsiteX1" fmla="*/ 21600 w 21600"/>
              <a:gd name="connsiteY1" fmla="*/ 0 h 19794"/>
              <a:gd name="connsiteX2" fmla="*/ 21600 w 21600"/>
              <a:gd name="connsiteY2" fmla="*/ 17322 h 19794"/>
              <a:gd name="connsiteX3" fmla="*/ 0 w 21600"/>
              <a:gd name="connsiteY3" fmla="*/ 19794 h 19794"/>
              <a:gd name="connsiteX4" fmla="*/ 0 w 21600"/>
              <a:gd name="connsiteY4" fmla="*/ 0 h 1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9794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7466" y="25350"/>
                  <a:pt x="0" y="19794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2">
                  <a:tint val="28000"/>
                  <a:satMod val="2000000"/>
                  <a:alpha val="30000"/>
                </a:schemeClr>
              </a:gs>
              <a:gs pos="35000">
                <a:schemeClr val="bg2">
                  <a:shade val="100000"/>
                  <a:satMod val="600000"/>
                  <a:alpha val="0"/>
                </a:schemeClr>
              </a:gs>
            </a:gsLst>
            <a:lin ang="54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02920" y="2775745"/>
            <a:ext cx="8229600" cy="2167128"/>
          </a:xfrm>
        </p:spPr>
        <p:txBody>
          <a:bodyPr tIns="0" bIns="0" anchor="t"/>
          <a:lstStyle>
            <a:lvl1pPr>
              <a:defRPr sz="5000" cap="all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00064" y="1559720"/>
            <a:ext cx="5105400" cy="1219200"/>
          </a:xfrm>
        </p:spPr>
        <p:txBody>
          <a:bodyPr lIns="0" tIns="0" rIns="0" bIns="0" anchor="b"/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990600"/>
            <a:ext cx="7772400" cy="1362456"/>
          </a:xfrm>
        </p:spPr>
        <p:txBody>
          <a:bodyPr>
            <a:noAutofit/>
          </a:bodyPr>
          <a:lstStyle>
            <a:lvl1pPr algn="l">
              <a:buNone/>
              <a:defRPr sz="48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52677"/>
            <a:ext cx="7772400" cy="1509712"/>
          </a:xfrm>
        </p:spPr>
        <p:txBody>
          <a:bodyPr anchor="t"/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 tIns="9144" bIns="914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99800"/>
            <a:ext cx="4038600" cy="4160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9800"/>
            <a:ext cx="4038600" cy="4160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 tIns="9144" bIns="9144" anchor="b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12168"/>
            <a:ext cx="4040188" cy="502920"/>
          </a:xfrm>
        </p:spPr>
        <p:txBody>
          <a:bodyPr anchor="b">
            <a:noAutofit/>
          </a:bodyPr>
          <a:lstStyle>
            <a:lvl1pPr>
              <a:buNone/>
              <a:defRPr sz="2200" b="1">
                <a:effectLst>
                  <a:outerShdw blurRad="38000" dist="38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2112168"/>
            <a:ext cx="4041775" cy="502920"/>
          </a:xfrm>
        </p:spPr>
        <p:txBody>
          <a:bodyPr anchor="b">
            <a:noAutofit/>
          </a:bodyPr>
          <a:lstStyle>
            <a:lvl1pPr>
              <a:buNone/>
              <a:defRPr sz="2200" b="1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667000"/>
            <a:ext cx="4040188" cy="3657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657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  <a:effectLst/>
        </p:spPr>
        <p:txBody>
          <a:bodyPr tIns="9144" bIns="9144" anchor="b"/>
          <a:lstStyle>
            <a:lvl1pPr>
              <a:defRPr sz="48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40"/>
            <a:ext cx="8229600" cy="914400"/>
          </a:xfrm>
        </p:spPr>
        <p:txBody>
          <a:bodyPr tIns="0" bIns="0" anchor="b"/>
          <a:lstStyle>
            <a:lvl1pPr algn="l">
              <a:buNone/>
              <a:defRPr sz="5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133856"/>
            <a:ext cx="2590800" cy="5181600"/>
          </a:xfrm>
        </p:spPr>
        <p:txBody>
          <a:bodyPr lIns="45720" tIns="45720" rIns="0"/>
          <a:lstStyle>
            <a:lvl1pPr marL="0" indent="0">
              <a:spcBef>
                <a:spcPts val="300"/>
              </a:spcBef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133472"/>
            <a:ext cx="5257800" cy="5191128"/>
          </a:xfrm>
        </p:spPr>
        <p:txBody>
          <a:bodyPr/>
          <a:lstStyle>
            <a:lvl1pPr algn="l">
              <a:defRPr sz="30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40" y="1981200"/>
            <a:ext cx="3429000" cy="522288"/>
          </a:xfrm>
        </p:spPr>
        <p:txBody>
          <a:bodyPr tIns="0" bIns="0" anchor="b"/>
          <a:lstStyle>
            <a:lvl1pPr algn="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93368" y="1066800"/>
            <a:ext cx="4572000" cy="4572000"/>
          </a:xfrm>
          <a:solidFill>
            <a:schemeClr val="bg2">
              <a:shade val="75000"/>
            </a:schemeClr>
          </a:solidFill>
          <a:ln w="60325">
            <a:solidFill>
              <a:srgbClr val="FFFFFF"/>
            </a:solidFill>
            <a:miter lim="800000"/>
          </a:ln>
          <a:effectLst>
            <a:outerShdw blurRad="36195" dist="10000" dir="5400000" algn="tl" rotWithShape="0">
              <a:srgbClr val="000000">
                <a:alpha val="75000"/>
              </a:srgbClr>
            </a:outerShdw>
            <a:reflection stA="21000" endA="500" endPos="10000" dist="20000" dir="5400000" sy="-100000" algn="bl" rotWithShape="0"/>
          </a:effectLst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6240" y="2543176"/>
            <a:ext cx="3429000" cy="914400"/>
          </a:xfrm>
        </p:spPr>
        <p:txBody>
          <a:bodyPr lIns="0" tIns="0" rIns="0" bIns="0" anchor="t"/>
          <a:lstStyle>
            <a:lvl1pPr indent="0" algn="r">
              <a:spcBef>
                <a:spcPts val="300"/>
              </a:spcBef>
              <a:buFontTx/>
              <a:buNone/>
              <a:defRPr sz="1400" baseline="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6356350"/>
            <a:ext cx="533400" cy="365125"/>
          </a:xfrm>
        </p:spPr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1142899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2">
                  <a:tint val="55000"/>
                  <a:satMod val="1800000"/>
                  <a:alpha val="5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1341133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2">
                  <a:tint val="40000"/>
                  <a:satMod val="1900000"/>
                  <a:alpha val="30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524000"/>
          </a:xfrm>
          <a:prstGeom prst="rect">
            <a:avLst/>
          </a:prstGeom>
        </p:spPr>
        <p:txBody>
          <a:bodyPr vert="horz" lIns="0" tIns="9144" rIns="0" bIns="9144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2179637"/>
            <a:ext cx="8229600" cy="4114800"/>
          </a:xfrm>
          <a:prstGeom prst="rect">
            <a:avLst/>
          </a:prstGeom>
        </p:spPr>
        <p:txBody>
          <a:bodyPr vert="horz" lIns="9144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981200" cy="365125"/>
          </a:xfrm>
          <a:prstGeom prst="rect">
            <a:avLst/>
          </a:prstGeom>
        </p:spPr>
        <p:txBody>
          <a:bodyPr vert="horz" anchor="b"/>
          <a:lstStyle>
            <a:lvl1pPr algn="ctr">
              <a:defRPr sz="12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3DC91A8-E829-460E-A1C4-5DFFAF385744}" type="datetimeFigureOut">
              <a:rPr lang="en-US" smtClean="0"/>
              <a:pPr/>
              <a:t>11/14/2011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438400" y="6356350"/>
            <a:ext cx="2895600" cy="365125"/>
          </a:xfrm>
          <a:prstGeom prst="rect">
            <a:avLst/>
          </a:prstGeom>
        </p:spPr>
        <p:txBody>
          <a:bodyPr vert="horz" lIns="0" anchor="b"/>
          <a:lstStyle>
            <a:lvl1pPr algn="l">
              <a:defRPr sz="12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533400" cy="365125"/>
          </a:xfrm>
          <a:prstGeom prst="rect">
            <a:avLst/>
          </a:prstGeom>
        </p:spPr>
        <p:txBody>
          <a:bodyPr vert="horz" lIns="91440" rIns="0" anchor="b"/>
          <a:lstStyle>
            <a:lvl1pPr algn="r">
              <a:defRPr sz="14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sz="4800" b="1" kern="1200">
          <a:ln w="500">
            <a:solidFill>
              <a:schemeClr val="tx2">
                <a:shade val="20000"/>
                <a:satMod val="350000"/>
              </a:schemeClr>
            </a:solidFill>
          </a:ln>
          <a:solidFill>
            <a:schemeClr val="tx2">
              <a:tint val="100000"/>
              <a:satMod val="250000"/>
            </a:schemeClr>
          </a:solidFill>
          <a:effectLst>
            <a:outerShdw blurRad="30000" dist="30000" dir="2700000" algn="tl" rotWithShape="0">
              <a:schemeClr val="bg2">
                <a:shade val="45000"/>
                <a:satMod val="150000"/>
                <a:alpha val="9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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30936" indent="-27432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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23544" indent="-274320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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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228600" algn="l" rtl="0" eaLnBrk="1" latinLnBrk="0" hangingPunct="1">
        <a:spcBef>
          <a:spcPct val="20000"/>
        </a:spcBef>
        <a:buClr>
          <a:schemeClr val="accent5"/>
        </a:buClr>
        <a:buFont typeface="Wingdings 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7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Taping OAI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1559720"/>
            <a:ext cx="5105400" cy="1219200"/>
          </a:xfrm>
        </p:spPr>
        <p:txBody>
          <a:bodyPr/>
          <a:lstStyle/>
          <a:p>
            <a:r>
              <a:rPr lang="en-US" dirty="0" smtClean="0"/>
              <a:t>Ultimate KNOW-HOW Of…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2132" y="5929330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By Zulhisham Tan – S1609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2132" y="6202940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3</a:t>
            </a:r>
            <a:r>
              <a:rPr lang="en-US" baseline="30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November 2011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600"/>
                            </p:stCondLst>
                            <p:childTnLst>
                              <p:par>
                                <p:cTn id="1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100"/>
                            </p:stCondLst>
                            <p:childTnLst>
                              <p:par>
                                <p:cTn id="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1 : Operating Time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2910" y="1176342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FA-20H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857364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3857628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2" y="1214422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48" y="3214686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1571604" y="2928934"/>
            <a:ext cx="2000264" cy="714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071670" y="4929198"/>
            <a:ext cx="2000264" cy="714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572132" y="2285992"/>
            <a:ext cx="2000264" cy="714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715008" y="4286256"/>
            <a:ext cx="2000264" cy="714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95541" y="2071678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Oval 14"/>
          <p:cNvSpPr/>
          <p:nvPr/>
        </p:nvSpPr>
        <p:spPr>
          <a:xfrm>
            <a:off x="3786182" y="3071810"/>
            <a:ext cx="2000264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42908" y="5857892"/>
            <a:ext cx="6000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Operating Time</a:t>
            </a:r>
            <a:endParaRPr lang="en-US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-428660" y="1857364"/>
            <a:ext cx="5715040" cy="2714644"/>
          </a:xfrm>
          <a:prstGeom prst="upArrow">
            <a:avLst>
              <a:gd name="adj1" fmla="val 54119"/>
              <a:gd name="adj2" fmla="val 5714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Operation Time &amp; Minor Stoppages Increase</a:t>
            </a:r>
            <a:endParaRPr lang="en-US" sz="2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Explosion 1 16"/>
          <p:cNvSpPr/>
          <p:nvPr/>
        </p:nvSpPr>
        <p:spPr>
          <a:xfrm rot="20834886">
            <a:off x="5103691" y="4673788"/>
            <a:ext cx="4390163" cy="2071702"/>
          </a:xfrm>
          <a:prstGeom prst="irregularSeal1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&lt;0.25sec/</a:t>
            </a:r>
            <a:r>
              <a:rPr lang="en-US" sz="2800" i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pcs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Explosion 1 10"/>
          <p:cNvSpPr/>
          <p:nvPr/>
        </p:nvSpPr>
        <p:spPr>
          <a:xfrm rot="20834886">
            <a:off x="5685286" y="4726357"/>
            <a:ext cx="3571900" cy="2071702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&gt;30% Up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57752" y="2285992"/>
            <a:ext cx="4067175" cy="239077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20" name="Oval 19"/>
          <p:cNvSpPr/>
          <p:nvPr/>
        </p:nvSpPr>
        <p:spPr>
          <a:xfrm>
            <a:off x="4714876" y="2428868"/>
            <a:ext cx="1428760" cy="5000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1"/>
      <p:bldP spid="18" grpId="0" animBg="1"/>
      <p:bldP spid="17" grpId="0" animBg="1"/>
      <p:bldP spid="17" grpId="1" animBg="1"/>
      <p:bldP spid="11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1525" y="1928802"/>
            <a:ext cx="4133879" cy="2278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914532"/>
            <a:ext cx="4173625" cy="230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00034" y="1176342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normalizeH="0" baseline="0" noProof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TSX-3225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1 : Operating Time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06" y="3714752"/>
            <a:ext cx="8715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3">
                    <a:lumMod val="75000"/>
                  </a:schemeClr>
                </a:solidFill>
              </a:rPr>
              <a:t> Machine Running  Rate</a:t>
            </a:r>
            <a:endParaRPr lang="en-US" sz="4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4532478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The number of Character to be inspected.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472" y="5032544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The quantity of Sample to be recognized.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643042" y="2786058"/>
            <a:ext cx="1785950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857884" y="2786058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1472" y="5532610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Quantity per Lot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1472" y="6058935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Quantity of Minor Stoppages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472" y="4312515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4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72" y="4812581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4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472" y="5286388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4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472" y="5857892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4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06" y="3669573"/>
            <a:ext cx="8715436" cy="830997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3">
                    <a:lumMod val="75000"/>
                  </a:schemeClr>
                </a:solidFill>
              </a:rPr>
              <a:t> Calculate as per Lot not per Piece</a:t>
            </a:r>
            <a:endParaRPr lang="en-US" sz="4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Explosion 1 22"/>
          <p:cNvSpPr/>
          <p:nvPr/>
        </p:nvSpPr>
        <p:spPr>
          <a:xfrm rot="20834886">
            <a:off x="2317609" y="1101888"/>
            <a:ext cx="4390163" cy="2071702"/>
          </a:xfrm>
          <a:prstGeom prst="irregularSeal1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&lt;0.25sec/</a:t>
            </a:r>
            <a:r>
              <a:rPr lang="en-US" sz="2800" i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pcs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86314" y="1176342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FA-20H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5E-6 -0.1020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9" grpId="1"/>
      <p:bldP spid="10" grpId="0"/>
      <p:bldP spid="11" grpId="0"/>
      <p:bldP spid="12" grpId="0" animBg="1"/>
      <p:bldP spid="13" grpId="0" animBg="1"/>
      <p:bldP spid="14" grpId="0"/>
      <p:bldP spid="17" grpId="0"/>
      <p:bldP spid="18" grpId="0"/>
      <p:bldP spid="19" grpId="0"/>
      <p:bldP spid="20" grpId="0"/>
      <p:bldP spid="21" grpId="0"/>
      <p:bldP spid="22" grpId="0" animBg="1"/>
      <p:bldP spid="23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214422"/>
            <a:ext cx="5945070" cy="5214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429520" y="1571612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0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9520" y="1977086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4,8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9520" y="2405714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 = R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9520" y="2834342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 = N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9520" y="3262970"/>
            <a:ext cx="128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 = 8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9520" y="3691598"/>
            <a:ext cx="157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 = 8,5,E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9520" y="4120226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 = 1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9520" y="4572008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 = N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3857620" y="4500570"/>
            <a:ext cx="571504" cy="571504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Up Arrow 18"/>
          <p:cNvSpPr/>
          <p:nvPr/>
        </p:nvSpPr>
        <p:spPr>
          <a:xfrm rot="8136124">
            <a:off x="3047266" y="2975835"/>
            <a:ext cx="571504" cy="571504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2011-10-14_10-40-21-000.bmp"/>
          <p:cNvPicPr>
            <a:picLocks noChangeAspect="1"/>
          </p:cNvPicPr>
          <p:nvPr/>
        </p:nvPicPr>
        <p:blipFill>
          <a:blip r:embed="rId3" cstate="print"/>
          <a:srcRect l="28125" t="38541" r="43750" b="29167"/>
          <a:stretch>
            <a:fillRect/>
          </a:stretch>
        </p:blipFill>
        <p:spPr>
          <a:xfrm>
            <a:off x="500034" y="1214422"/>
            <a:ext cx="6056099" cy="5214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xplosion 1 6"/>
          <p:cNvSpPr/>
          <p:nvPr/>
        </p:nvSpPr>
        <p:spPr>
          <a:xfrm>
            <a:off x="1785918" y="5143512"/>
            <a:ext cx="8072494" cy="2000264"/>
          </a:xfrm>
          <a:prstGeom prst="irregularSeal1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Resolution of the Camera &amp; and the Vision Controller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00298" y="3763036"/>
            <a:ext cx="335758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/>
                <a:solidFill>
                  <a:schemeClr val="accent3"/>
                </a:solidFill>
              </a:rPr>
              <a:t> Wrong Judgment</a:t>
            </a:r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6" name="Explosion 1 15"/>
          <p:cNvSpPr/>
          <p:nvPr/>
        </p:nvSpPr>
        <p:spPr>
          <a:xfrm rot="20695835">
            <a:off x="3849869" y="417153"/>
            <a:ext cx="5643602" cy="1785950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Week Code No Record!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2 : Accuracy (Mixing)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Explosion 1 21"/>
          <p:cNvSpPr/>
          <p:nvPr/>
        </p:nvSpPr>
        <p:spPr>
          <a:xfrm>
            <a:off x="-714412" y="4429132"/>
            <a:ext cx="5000660" cy="2000264"/>
          </a:xfrm>
          <a:prstGeom prst="irregularSeal1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Incoming Material &amp; Marking Condition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29520" y="5048920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F,B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Left Arrow 22"/>
          <p:cNvSpPr/>
          <p:nvPr/>
        </p:nvSpPr>
        <p:spPr>
          <a:xfrm rot="18472513">
            <a:off x="3714523" y="3275145"/>
            <a:ext cx="571504" cy="42862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 animBg="1"/>
      <p:bldP spid="19" grpId="0" animBg="1"/>
      <p:bldP spid="7" grpId="0" animBg="1"/>
      <p:bldP spid="21" grpId="0"/>
      <p:bldP spid="16" grpId="0" animBg="1"/>
      <p:bldP spid="22" grpId="0" animBg="1"/>
      <p:bldP spid="17" grpId="0"/>
      <p:bldP spid="23" grpId="0" animBg="1"/>
      <p:bldP spid="2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3643314"/>
            <a:ext cx="4214842" cy="3017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5" y="1142985"/>
            <a:ext cx="4337417" cy="2928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7" name="Curved Up Arrow 6"/>
          <p:cNvSpPr/>
          <p:nvPr/>
        </p:nvSpPr>
        <p:spPr>
          <a:xfrm rot="13601273">
            <a:off x="4274047" y="2169640"/>
            <a:ext cx="2143140" cy="891393"/>
          </a:xfrm>
          <a:prstGeom prst="curved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58" y="4286256"/>
            <a:ext cx="40719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 Calculation were use to examine the population of the region of interest.</a:t>
            </a:r>
            <a:endParaRPr lang="en-US" sz="3200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Explosion 1 9"/>
          <p:cNvSpPr/>
          <p:nvPr/>
        </p:nvSpPr>
        <p:spPr>
          <a:xfrm rot="20695835">
            <a:off x="5090209" y="749820"/>
            <a:ext cx="4590917" cy="2944985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Wrong Judgment!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2 : Accuracy (Mixing)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876" y="3571876"/>
            <a:ext cx="407199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4800" b="1" i="1" dirty="0" smtClean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Practical</a:t>
            </a:r>
            <a:endParaRPr lang="en-US" sz="4800" b="1" i="1" dirty="0">
              <a:ln/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6346" y="4357694"/>
            <a:ext cx="4214810" cy="181588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size of the character</a:t>
            </a:r>
          </a:p>
          <a:p>
            <a:pPr>
              <a:buFont typeface="Wingdings" pitchFamily="2" charset="2"/>
              <a:buChar char="ü"/>
            </a:pPr>
            <a:r>
              <a:rPr lang="en-US" sz="28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thickness of line</a:t>
            </a:r>
          </a:p>
          <a:p>
            <a:pPr>
              <a:buFont typeface="Wingdings" pitchFamily="2" charset="2"/>
              <a:buChar char="ü"/>
            </a:pPr>
            <a:r>
              <a:rPr lang="en-US" sz="28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rotation angle</a:t>
            </a:r>
          </a:p>
          <a:p>
            <a:pPr>
              <a:buFont typeface="Wingdings" pitchFamily="2" charset="2"/>
              <a:buChar char="ü"/>
            </a:pPr>
            <a:r>
              <a:rPr lang="en-US" sz="28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Broken image </a:t>
            </a:r>
            <a:endParaRPr lang="en-US" sz="28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/>
          <a:srcRect l="47510" t="21792" r="15135" b="35066"/>
          <a:stretch>
            <a:fillRect/>
          </a:stretch>
        </p:blipFill>
        <p:spPr bwMode="auto">
          <a:xfrm>
            <a:off x="714348" y="1428736"/>
            <a:ext cx="4071966" cy="3643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xplosion 1 5"/>
          <p:cNvSpPr/>
          <p:nvPr/>
        </p:nvSpPr>
        <p:spPr>
          <a:xfrm rot="20695835">
            <a:off x="-128389" y="748864"/>
            <a:ext cx="4348498" cy="1785950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Top Tape Scratch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3 : Minor Stoppages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 l="20506" t="38769" r="48595" b="25665"/>
          <a:stretch>
            <a:fillRect/>
          </a:stretch>
        </p:blipFill>
        <p:spPr bwMode="auto">
          <a:xfrm>
            <a:off x="4286248" y="3143248"/>
            <a:ext cx="4429156" cy="328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rved Down Arrow 7"/>
          <p:cNvSpPr/>
          <p:nvPr/>
        </p:nvSpPr>
        <p:spPr>
          <a:xfrm rot="2667320">
            <a:off x="4110431" y="2635050"/>
            <a:ext cx="2143140" cy="1000132"/>
          </a:xfrm>
          <a:prstGeom prst="curved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86578" y="4000504"/>
            <a:ext cx="642942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29388" y="4786322"/>
            <a:ext cx="642942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ine Callout 2 (Border and Accent Bar) 11"/>
          <p:cNvSpPr/>
          <p:nvPr/>
        </p:nvSpPr>
        <p:spPr>
          <a:xfrm flipH="1">
            <a:off x="428596" y="5715016"/>
            <a:ext cx="3643338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5682"/>
              <a:gd name="adj6" fmla="val -65472"/>
            </a:avLst>
          </a:prstGeom>
          <a:ln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Wrong Judgment as ‘F’</a:t>
            </a:r>
            <a:endParaRPr lang="en-US" sz="2800" i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Line Callout 2 (Border and Accent Bar) 12"/>
          <p:cNvSpPr/>
          <p:nvPr/>
        </p:nvSpPr>
        <p:spPr>
          <a:xfrm flipH="1">
            <a:off x="1071538" y="4286256"/>
            <a:ext cx="3643338" cy="121444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787"/>
              <a:gd name="adj6" fmla="val -54064"/>
            </a:avLst>
          </a:prstGeom>
          <a:ln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Distorted image cause machine stop</a:t>
            </a:r>
            <a:endParaRPr lang="en-US" sz="2800" i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Explosion 1 13"/>
          <p:cNvSpPr/>
          <p:nvPr/>
        </p:nvSpPr>
        <p:spPr>
          <a:xfrm rot="20695835">
            <a:off x="2423561" y="901264"/>
            <a:ext cx="4348498" cy="1785950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Top Tape Dirty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4942" y="1216398"/>
            <a:ext cx="3714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Image Processing</a:t>
            </a:r>
            <a:endParaRPr lang="en-US" sz="5400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4 : Accuracy Increase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2011-10-13_13-46-27-000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071546"/>
            <a:ext cx="4976847" cy="373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xplosion 1 10"/>
          <p:cNvSpPr/>
          <p:nvPr/>
        </p:nvSpPr>
        <p:spPr>
          <a:xfrm rot="20695835">
            <a:off x="4645637" y="639397"/>
            <a:ext cx="4348498" cy="2775187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Pattern Library must fully registered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4803" y="3286124"/>
            <a:ext cx="4843477" cy="3294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Oval 12"/>
          <p:cNvSpPr/>
          <p:nvPr/>
        </p:nvSpPr>
        <p:spPr>
          <a:xfrm>
            <a:off x="4000496" y="5143512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 rot="20695835">
            <a:off x="-214108" y="4160878"/>
            <a:ext cx="4348498" cy="2775187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Control level of ‘GO/No GO’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2643174" y="2643182"/>
            <a:ext cx="3500462" cy="2143140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Increase Inspection Time</a:t>
            </a:r>
            <a:endParaRPr lang="en-US" sz="28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4 : Accuracy Increase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628780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3771920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7620" y="1057276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48" y="3214686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1857356" y="2643182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357422" y="4786322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357818" y="2000240"/>
            <a:ext cx="1857388" cy="9286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715008" y="4214818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57422" y="2214554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Oval 13"/>
          <p:cNvSpPr/>
          <p:nvPr/>
        </p:nvSpPr>
        <p:spPr>
          <a:xfrm>
            <a:off x="3929058" y="3214686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14480" y="4000504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Oval 14"/>
          <p:cNvSpPr/>
          <p:nvPr/>
        </p:nvSpPr>
        <p:spPr>
          <a:xfrm>
            <a:off x="2928926" y="5000636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xplosion 1 15"/>
          <p:cNvSpPr/>
          <p:nvPr/>
        </p:nvSpPr>
        <p:spPr>
          <a:xfrm rot="20695835">
            <a:off x="285990" y="946168"/>
            <a:ext cx="4348498" cy="2775187"/>
          </a:xfrm>
          <a:prstGeom prst="irregularSeal1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Better Accuracy</a:t>
            </a:r>
            <a:endParaRPr lang="en-US" sz="36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4357686" y="1214422"/>
            <a:ext cx="3929090" cy="3500462"/>
          </a:xfrm>
          <a:prstGeom prst="upArrow">
            <a:avLst>
              <a:gd name="adj1" fmla="val 58463"/>
              <a:gd name="adj2" fmla="val 4723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Increase Operation Time &amp; Minor Stoppages</a:t>
            </a:r>
            <a:endParaRPr lang="en-US" sz="28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Explosion 1 17"/>
          <p:cNvSpPr/>
          <p:nvPr/>
        </p:nvSpPr>
        <p:spPr>
          <a:xfrm rot="20695835">
            <a:off x="-1049178" y="3510836"/>
            <a:ext cx="6066344" cy="3711368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Production Output Interruption</a:t>
            </a:r>
            <a:endParaRPr lang="en-US" sz="32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Explosion 1 7"/>
          <p:cNvSpPr/>
          <p:nvPr/>
        </p:nvSpPr>
        <p:spPr>
          <a:xfrm rot="20695835">
            <a:off x="4615907" y="4594276"/>
            <a:ext cx="4974641" cy="2026598"/>
          </a:xfrm>
          <a:prstGeom prst="irregularSeal1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12700" stA="26000" endPos="28000" dist="38100" dir="5400000" sy="-10000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Average 40mins/Lot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28596" y="1785926"/>
          <a:ext cx="8501122" cy="4857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Summarization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1538" y="857232"/>
            <a:ext cx="4071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Machine Running  Rate</a:t>
            </a: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414" y="1285860"/>
            <a:ext cx="5429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FFFF00"/>
                </a:solidFill>
              </a:rPr>
              <a:t> The number of Character to be inspected.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4414" y="1571612"/>
            <a:ext cx="5072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FFFF00"/>
                </a:solidFill>
              </a:rPr>
              <a:t> The quantity of Sample to be recognized.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4414" y="1857364"/>
            <a:ext cx="5143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FFFF00"/>
                </a:solidFill>
              </a:rPr>
              <a:t> Quantity per Lot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4414" y="2143116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FFFF00"/>
                </a:solidFill>
              </a:rPr>
              <a:t> Quantity of Minor Stoppages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1" name="Explosion 1 10"/>
          <p:cNvSpPr/>
          <p:nvPr/>
        </p:nvSpPr>
        <p:spPr>
          <a:xfrm rot="20543037">
            <a:off x="665235" y="3612106"/>
            <a:ext cx="2214578" cy="1324702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 Achieve</a:t>
            </a:r>
            <a:endParaRPr lang="en-US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4414" y="1214422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4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4414" y="1500174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4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4414" y="1785926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4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4414" y="2071678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4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4414" y="2428868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</a:rPr>
              <a:t> Increase Judgment Accuracy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4414" y="2395831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4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8" name="Explosion 1 17"/>
          <p:cNvSpPr/>
          <p:nvPr/>
        </p:nvSpPr>
        <p:spPr>
          <a:xfrm rot="20543037">
            <a:off x="5797478" y="1137671"/>
            <a:ext cx="3112192" cy="2030829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Production Output</a:t>
            </a:r>
            <a:endParaRPr lang="en-US" sz="20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8001024" y="1571612"/>
            <a:ext cx="428628" cy="928694"/>
          </a:xfrm>
          <a:prstGeom prst="downArrow">
            <a:avLst>
              <a:gd name="adj1" fmla="val 50000"/>
              <a:gd name="adj2" fmla="val 88788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57686" y="2857496"/>
            <a:ext cx="357190" cy="3500462"/>
            <a:chOff x="4357686" y="2857496"/>
            <a:chExt cx="357190" cy="3500462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H="1">
              <a:off x="4179091" y="3178967"/>
              <a:ext cx="785818" cy="2857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3393273" y="5036355"/>
              <a:ext cx="264320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357686" y="2857496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Explosion 1 25"/>
          <p:cNvSpPr/>
          <p:nvPr/>
        </p:nvSpPr>
        <p:spPr>
          <a:xfrm rot="20543037">
            <a:off x="5797478" y="3209373"/>
            <a:ext cx="3112192" cy="2030829"/>
          </a:xfrm>
          <a:prstGeom prst="irregularSeal1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Minor Stoppages &amp; Opt. Time</a:t>
            </a:r>
            <a:endParaRPr lang="en-US" sz="2000" i="1" dirty="0">
              <a:solidFill>
                <a:sysClr val="window" lastClr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Down Arrow 26"/>
          <p:cNvSpPr/>
          <p:nvPr/>
        </p:nvSpPr>
        <p:spPr>
          <a:xfrm rot="10800000">
            <a:off x="8001024" y="3429000"/>
            <a:ext cx="428628" cy="928694"/>
          </a:xfrm>
          <a:prstGeom prst="downArrow">
            <a:avLst>
              <a:gd name="adj1" fmla="val 50000"/>
              <a:gd name="adj2" fmla="val 8878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800"/>
                            </p:stCondLst>
                            <p:childTnLst>
                              <p:par>
                                <p:cTn id="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3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6" grpId="1"/>
      <p:bldP spid="17" grpId="0"/>
      <p:bldP spid="18" grpId="0" animBg="1"/>
      <p:bldP spid="19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w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2974" y="2000240"/>
            <a:ext cx="7315200" cy="539800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1" name="Explosion 1 10"/>
          <p:cNvSpPr/>
          <p:nvPr/>
        </p:nvSpPr>
        <p:spPr>
          <a:xfrm rot="20543037">
            <a:off x="-1120669" y="467762"/>
            <a:ext cx="6169638" cy="2778693"/>
          </a:xfrm>
          <a:prstGeom prst="irregularSeal1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Minor Stoppages, Opt. Time &amp; M/C Accuracy</a:t>
            </a:r>
            <a:endParaRPr lang="en-US" sz="28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RECAXM1VTACASKOKYWCA2VXGLCCAIMKH52CA9PY3SLCA34DDCKCAO3IRM5CAYD3PFCCA7A7ULACAM46H1JCABB8IVGCA6F3SEVCAKRJM2ZCA038UDJCA5KTKQMCAERRJH6CAGAPUHLCAOO9UZ5CAOSWCS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6446" y="214290"/>
            <a:ext cx="2981338" cy="238744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/>
          <p:cNvSpPr txBox="1"/>
          <p:nvPr/>
        </p:nvSpPr>
        <p:spPr>
          <a:xfrm>
            <a:off x="1071538" y="428604"/>
            <a:ext cx="6000792" cy="470898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0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!</a:t>
            </a:r>
            <a:endParaRPr lang="en-US" sz="30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5852" y="3357562"/>
            <a:ext cx="678661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/>
                </a:solidFill>
              </a:rPr>
              <a:t> Worker Reduction</a:t>
            </a:r>
            <a:endParaRPr lang="en-US" sz="6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Explosion 1 6"/>
          <p:cNvSpPr/>
          <p:nvPr/>
        </p:nvSpPr>
        <p:spPr>
          <a:xfrm rot="20991619">
            <a:off x="2755916" y="3834052"/>
            <a:ext cx="7354077" cy="347534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Further R&amp;D – </a:t>
            </a:r>
            <a:r>
              <a:rPr lang="en-US" sz="320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Continuous Improvement</a:t>
            </a:r>
            <a:endParaRPr lang="en-US" sz="32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Conclusion : Main Constraint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786" y="3357562"/>
            <a:ext cx="7786742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/>
                </a:solidFill>
              </a:rPr>
              <a:t> Increase Sys. Accuracy</a:t>
            </a:r>
            <a:endParaRPr lang="en-US" sz="6000" b="1" dirty="0">
              <a:ln/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1.94444E-6 -0.1895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5" grpId="0"/>
      <p:bldP spid="5" grpId="1"/>
      <p:bldP spid="7" grpId="0" animBg="1"/>
      <p:bldP spid="12" grpId="0"/>
      <p:bldP spid="1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2011-10-07_01-41-29-2370.jpg"/>
          <p:cNvPicPr>
            <a:picLocks noChangeAspect="1"/>
          </p:cNvPicPr>
          <p:nvPr/>
        </p:nvPicPr>
        <p:blipFill>
          <a:blip r:embed="rId2" cstate="print"/>
          <a:srcRect l="12500" t="10937" r="14844" b="15625"/>
          <a:stretch>
            <a:fillRect/>
          </a:stretch>
        </p:blipFill>
        <p:spPr>
          <a:xfrm>
            <a:off x="3857620" y="1428736"/>
            <a:ext cx="2398493" cy="1818212"/>
          </a:xfrm>
          <a:prstGeom prst="rect">
            <a:avLst/>
          </a:prstGeom>
        </p:spPr>
      </p:pic>
      <p:pic>
        <p:nvPicPr>
          <p:cNvPr id="18" name="Picture 17" descr="2011-10-12_09-25-44-6760.jpg"/>
          <p:cNvPicPr>
            <a:picLocks noChangeAspect="1"/>
          </p:cNvPicPr>
          <p:nvPr/>
        </p:nvPicPr>
        <p:blipFill>
          <a:blip r:embed="rId3" cstate="print"/>
          <a:srcRect l="17187" t="21875" r="21875" b="15625"/>
          <a:stretch>
            <a:fillRect/>
          </a:stretch>
        </p:blipFill>
        <p:spPr>
          <a:xfrm>
            <a:off x="1500166" y="5159998"/>
            <a:ext cx="1928826" cy="14837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282" y="1967203"/>
            <a:ext cx="34290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Week Code Mixing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282" y="1467137"/>
            <a:ext cx="335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Frequency Mixing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282" y="980342"/>
            <a:ext cx="821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OAI Defect : Dirty, Scratch, Marking Defect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2467269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Multi Code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282" y="2967335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Sealing Inspection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3467401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Support Jumbo Rail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3967467"/>
            <a:ext cx="6000792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Week Code Jumping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282" y="4467533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Top Tape Broken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4967599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Double Pieces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Overall Achievement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3" descr="2011-10-01_08-40-23-7380.jpg"/>
          <p:cNvPicPr>
            <a:picLocks noChangeAspect="1"/>
          </p:cNvPicPr>
          <p:nvPr/>
        </p:nvPicPr>
        <p:blipFill>
          <a:blip r:embed="rId4" cstate="print"/>
          <a:srcRect l="19531" t="15625" r="23047" b="21875"/>
          <a:stretch>
            <a:fillRect/>
          </a:stretch>
        </p:blipFill>
        <p:spPr>
          <a:xfrm>
            <a:off x="6497254" y="785795"/>
            <a:ext cx="1575208" cy="12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2011-10-12_18-42-58-8700.jpg"/>
          <p:cNvPicPr>
            <a:picLocks noChangeAspect="1"/>
          </p:cNvPicPr>
          <p:nvPr/>
        </p:nvPicPr>
        <p:blipFill>
          <a:blip r:embed="rId5" cstate="print"/>
          <a:srcRect l="19531" t="26563" r="30664" b="20312"/>
          <a:stretch>
            <a:fillRect/>
          </a:stretch>
        </p:blipFill>
        <p:spPr>
          <a:xfrm>
            <a:off x="7143768" y="1785926"/>
            <a:ext cx="1571636" cy="1257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2011-10-13_00-38-17-3960.jpg"/>
          <p:cNvPicPr>
            <a:picLocks noChangeAspect="1"/>
          </p:cNvPicPr>
          <p:nvPr/>
        </p:nvPicPr>
        <p:blipFill>
          <a:blip r:embed="rId6" cstate="print"/>
          <a:srcRect l="20703" t="25000" r="32422" b="23437"/>
          <a:stretch>
            <a:fillRect/>
          </a:stretch>
        </p:blipFill>
        <p:spPr>
          <a:xfrm>
            <a:off x="7459827" y="2714620"/>
            <a:ext cx="1472056" cy="121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2011-10-13_12-46-32-0630.jpg"/>
          <p:cNvPicPr>
            <a:picLocks noChangeAspect="1"/>
          </p:cNvPicPr>
          <p:nvPr/>
        </p:nvPicPr>
        <p:blipFill>
          <a:blip r:embed="rId7" cstate="print"/>
          <a:srcRect l="24219" t="26562" r="27734" b="18750"/>
          <a:stretch>
            <a:fillRect/>
          </a:stretch>
        </p:blipFill>
        <p:spPr>
          <a:xfrm>
            <a:off x="6072198" y="4143380"/>
            <a:ext cx="2928958" cy="2500330"/>
          </a:xfrm>
          <a:prstGeom prst="rect">
            <a:avLst/>
          </a:prstGeom>
        </p:spPr>
      </p:pic>
      <p:pic>
        <p:nvPicPr>
          <p:cNvPr id="19" name="Picture 18" descr="2011-10-12_19-44-02-0070.jpg"/>
          <p:cNvPicPr>
            <a:picLocks noChangeAspect="1"/>
          </p:cNvPicPr>
          <p:nvPr/>
        </p:nvPicPr>
        <p:blipFill>
          <a:blip r:embed="rId8" cstate="print"/>
          <a:srcRect l="19531" t="28125" r="25390" b="17187"/>
          <a:stretch>
            <a:fillRect/>
          </a:stretch>
        </p:blipFill>
        <p:spPr>
          <a:xfrm>
            <a:off x="3500430" y="4786322"/>
            <a:ext cx="2494207" cy="1857388"/>
          </a:xfrm>
          <a:prstGeom prst="rect">
            <a:avLst/>
          </a:prstGeom>
        </p:spPr>
      </p:pic>
      <p:pic>
        <p:nvPicPr>
          <p:cNvPr id="20" name="Picture 19" descr="2011-10-14_10-50-52-8630.jpg"/>
          <p:cNvPicPr>
            <a:picLocks noChangeAspect="1"/>
          </p:cNvPicPr>
          <p:nvPr/>
        </p:nvPicPr>
        <p:blipFill>
          <a:blip r:embed="rId9" cstate="print"/>
          <a:srcRect l="21875" t="20312" r="27734" b="17187"/>
          <a:stretch>
            <a:fillRect/>
          </a:stretch>
        </p:blipFill>
        <p:spPr>
          <a:xfrm>
            <a:off x="5715008" y="2786058"/>
            <a:ext cx="1357322" cy="1262625"/>
          </a:xfrm>
          <a:prstGeom prst="rect">
            <a:avLst/>
          </a:prstGeom>
        </p:spPr>
      </p:pic>
      <p:pic>
        <p:nvPicPr>
          <p:cNvPr id="23" name="Picture 22" descr="2011-10-01_02-44-50-5770.jpg"/>
          <p:cNvPicPr>
            <a:picLocks noChangeAspect="1"/>
          </p:cNvPicPr>
          <p:nvPr/>
        </p:nvPicPr>
        <p:blipFill>
          <a:blip r:embed="rId10" cstate="print"/>
          <a:srcRect l="20703" t="20312" r="28906" b="15625"/>
          <a:stretch>
            <a:fillRect/>
          </a:stretch>
        </p:blipFill>
        <p:spPr>
          <a:xfrm>
            <a:off x="3357554" y="3071810"/>
            <a:ext cx="1643074" cy="156665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4282" y="1428736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4282" y="4929198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282" y="928670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4282" y="2428868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928934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0000"/>
              </a:solidFill>
              <a:latin typeface="Wingdings 2" pitchFamily="18" charset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4282" y="3429000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0000"/>
              </a:solidFill>
              <a:latin typeface="Wingdings 2" pitchFamily="18" charset="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4282" y="4429132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4282" y="3929066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0000"/>
              </a:solidFill>
              <a:latin typeface="Wingdings 2" pitchFamily="18" charset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4282" y="1905648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0000"/>
              </a:solidFill>
              <a:latin typeface="Wingdings 2" pitchFamily="18" charset="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 animBg="1"/>
      <p:bldP spid="11" grpId="0"/>
      <p:bldP spid="12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32" y="1071546"/>
            <a:ext cx="340995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568643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Investment Proposal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571736" y="1000108"/>
            <a:ext cx="1285884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857884" y="714356"/>
            <a:ext cx="3071834" cy="1285884"/>
            <a:chOff x="5857884" y="714356"/>
            <a:chExt cx="3071834" cy="1285884"/>
          </a:xfrm>
        </p:grpSpPr>
        <p:sp>
          <p:nvSpPr>
            <p:cNvPr id="7" name="Line Callout 2 (Border and Accent Bar) 6"/>
            <p:cNvSpPr/>
            <p:nvPr/>
          </p:nvSpPr>
          <p:spPr>
            <a:xfrm>
              <a:off x="5857884" y="714356"/>
              <a:ext cx="3071834" cy="128588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44622"/>
                <a:gd name="adj6" fmla="val -63272"/>
              </a:avLst>
            </a:prstGeom>
            <a:ln>
              <a:solidFill>
                <a:srgbClr val="FFC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00760" y="785794"/>
              <a:ext cx="2800350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2" name="Group 21"/>
          <p:cNvGrpSpPr/>
          <p:nvPr/>
        </p:nvGrpSpPr>
        <p:grpSpPr>
          <a:xfrm>
            <a:off x="3643306" y="2285992"/>
            <a:ext cx="5286412" cy="1285884"/>
            <a:chOff x="3643306" y="2285992"/>
            <a:chExt cx="5286412" cy="1285884"/>
          </a:xfrm>
        </p:grpSpPr>
        <p:sp>
          <p:nvSpPr>
            <p:cNvPr id="9" name="Line Callout 2 (Border and Accent Bar) 8"/>
            <p:cNvSpPr/>
            <p:nvPr/>
          </p:nvSpPr>
          <p:spPr>
            <a:xfrm>
              <a:off x="3643306" y="2285992"/>
              <a:ext cx="5286412" cy="128588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524"/>
                <a:gd name="adj6" fmla="val -42855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6976"/>
            <a:stretch>
              <a:fillRect/>
            </a:stretch>
          </p:blipFill>
          <p:spPr bwMode="auto">
            <a:xfrm>
              <a:off x="3857620" y="2357430"/>
              <a:ext cx="4929233" cy="1100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Oval 9"/>
          <p:cNvSpPr/>
          <p:nvPr/>
        </p:nvSpPr>
        <p:spPr>
          <a:xfrm>
            <a:off x="428596" y="207167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28596" y="242886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57884" y="4000504"/>
            <a:ext cx="3071834" cy="1285884"/>
            <a:chOff x="5857884" y="4000504"/>
            <a:chExt cx="3071834" cy="1285884"/>
          </a:xfrm>
        </p:grpSpPr>
        <p:sp>
          <p:nvSpPr>
            <p:cNvPr id="12" name="Line Callout 2 (Border and Accent Bar) 11"/>
            <p:cNvSpPr/>
            <p:nvPr/>
          </p:nvSpPr>
          <p:spPr>
            <a:xfrm>
              <a:off x="5857884" y="4000504"/>
              <a:ext cx="3071834" cy="128588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90058"/>
                <a:gd name="adj6" fmla="val -156633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00760" y="4071942"/>
              <a:ext cx="2805110" cy="105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4" name="Group 23"/>
          <p:cNvGrpSpPr/>
          <p:nvPr/>
        </p:nvGrpSpPr>
        <p:grpSpPr>
          <a:xfrm>
            <a:off x="2143108" y="5929330"/>
            <a:ext cx="6715172" cy="714380"/>
            <a:chOff x="2143108" y="5929330"/>
            <a:chExt cx="6715172" cy="714380"/>
          </a:xfrm>
        </p:grpSpPr>
        <p:sp>
          <p:nvSpPr>
            <p:cNvPr id="15" name="Line Callout 2 (Border and Accent Bar) 14"/>
            <p:cNvSpPr/>
            <p:nvPr/>
          </p:nvSpPr>
          <p:spPr>
            <a:xfrm>
              <a:off x="2143108" y="5929330"/>
              <a:ext cx="6715172" cy="714380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4013"/>
                <a:gd name="adj6" fmla="val -20160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57422" y="6000768"/>
              <a:ext cx="6353172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" name="Oval 15"/>
          <p:cNvSpPr/>
          <p:nvPr/>
        </p:nvSpPr>
        <p:spPr>
          <a:xfrm>
            <a:off x="428596" y="350043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214414" y="5357826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28794" y="4286256"/>
            <a:ext cx="3214710" cy="571504"/>
            <a:chOff x="1928794" y="4286256"/>
            <a:chExt cx="3214710" cy="571504"/>
          </a:xfrm>
        </p:grpSpPr>
        <p:sp>
          <p:nvSpPr>
            <p:cNvPr id="19" name="Line Callout 2 (Border and Accent Bar) 18"/>
            <p:cNvSpPr/>
            <p:nvPr/>
          </p:nvSpPr>
          <p:spPr>
            <a:xfrm>
              <a:off x="1928794" y="4286256"/>
              <a:ext cx="3214710" cy="57150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5800"/>
                <a:gd name="adj6" fmla="val -17790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 l="12396" b="23469"/>
            <a:stretch>
              <a:fillRect/>
            </a:stretch>
          </p:blipFill>
          <p:spPr bwMode="auto">
            <a:xfrm>
              <a:off x="2000232" y="4357694"/>
              <a:ext cx="3028947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3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Continuous Improvement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731806"/>
            <a:ext cx="7143800" cy="6126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pic>
        <p:nvPicPr>
          <p:cNvPr id="6" name="Picture 5" descr="ethernet_i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5432320"/>
            <a:ext cx="3194304" cy="113995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Curved Down Arrow 6"/>
          <p:cNvSpPr/>
          <p:nvPr/>
        </p:nvSpPr>
        <p:spPr>
          <a:xfrm rot="14743962">
            <a:off x="146704" y="4416215"/>
            <a:ext cx="1967273" cy="898876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7290" y="2500306"/>
            <a:ext cx="7786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 smtClean="0">
                <a:solidFill>
                  <a:srgbClr val="FF0000"/>
                </a:solidFill>
              </a:rPr>
              <a:t> More Flexible &amp; Power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7290" y="3312383"/>
            <a:ext cx="7786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 smtClean="0">
                <a:solidFill>
                  <a:srgbClr val="FF0000"/>
                </a:solidFill>
              </a:rPr>
              <a:t> Higher Level of Control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7290" y="2357430"/>
            <a:ext cx="928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60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7290" y="3143248"/>
            <a:ext cx="928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60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7290" y="4000504"/>
            <a:ext cx="928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60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1138228"/>
            <a:ext cx="24669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14" name="Explosion 1 13"/>
          <p:cNvSpPr/>
          <p:nvPr/>
        </p:nvSpPr>
        <p:spPr>
          <a:xfrm rot="20991619">
            <a:off x="3333491" y="4367494"/>
            <a:ext cx="6696024" cy="2708083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Loan Evaluation Unit Until End Dec ‘2011</a:t>
            </a:r>
            <a:endParaRPr lang="en-US" sz="28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7290" y="4169639"/>
            <a:ext cx="7786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 smtClean="0">
                <a:solidFill>
                  <a:srgbClr val="FF0000"/>
                </a:solidFill>
              </a:rPr>
              <a:t> Higher Accuracy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/>
      <p:bldP spid="12" grpId="0"/>
      <p:bldP spid="13" grpId="0"/>
      <p:bldP spid="14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Continuous Improvement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DSC02085.JPG"/>
          <p:cNvPicPr/>
          <p:nvPr/>
        </p:nvPicPr>
        <p:blipFill>
          <a:blip r:embed="rId2" cstate="print"/>
          <a:srcRect t="8014" b="8014"/>
          <a:stretch>
            <a:fillRect/>
          </a:stretch>
        </p:blipFill>
        <p:spPr>
          <a:xfrm>
            <a:off x="357158" y="1071546"/>
            <a:ext cx="7215238" cy="4540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4410111" y="4143380"/>
            <a:ext cx="4519607" cy="2500307"/>
            <a:chOff x="4410111" y="4143380"/>
            <a:chExt cx="4519607" cy="2500307"/>
          </a:xfrm>
        </p:grpSpPr>
        <p:pic>
          <p:nvPicPr>
            <p:cNvPr id="6" name="Picture 5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10111" y="4143380"/>
              <a:ext cx="4519607" cy="2500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929586" y="4643446"/>
              <a:ext cx="814068" cy="571504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>
              <a:softEdge rad="31750"/>
            </a:effectLst>
          </p:spPr>
        </p:pic>
      </p:grpSp>
      <p:sp>
        <p:nvSpPr>
          <p:cNvPr id="9" name="Explosion 1 8"/>
          <p:cNvSpPr/>
          <p:nvPr/>
        </p:nvSpPr>
        <p:spPr>
          <a:xfrm rot="20991619">
            <a:off x="-235984" y="3655930"/>
            <a:ext cx="5852198" cy="2708083"/>
          </a:xfrm>
          <a:prstGeom prst="irregularSeal1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Digital Microscope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5720" y="1714488"/>
            <a:ext cx="2214578" cy="2500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29388" y="785794"/>
            <a:ext cx="2357454" cy="1762126"/>
            <a:chOff x="6572264" y="1714488"/>
            <a:chExt cx="2357454" cy="1762126"/>
          </a:xfrm>
        </p:grpSpPr>
        <p:pic>
          <p:nvPicPr>
            <p:cNvPr id="12" name="Picture 11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72264" y="1714488"/>
              <a:ext cx="2357454" cy="1762126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pic>
          <p:nvPicPr>
            <p:cNvPr id="11" name="Picture 10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72330" y="2285992"/>
              <a:ext cx="1428760" cy="466726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</p:grpSp>
      <p:sp>
        <p:nvSpPr>
          <p:cNvPr id="15" name="Up Arrow 14"/>
          <p:cNvSpPr/>
          <p:nvPr/>
        </p:nvSpPr>
        <p:spPr>
          <a:xfrm>
            <a:off x="4429124" y="1928802"/>
            <a:ext cx="5143536" cy="2643206"/>
          </a:xfrm>
          <a:prstGeom prst="upArrow">
            <a:avLst>
              <a:gd name="adj1" fmla="val 50000"/>
              <a:gd name="adj2" fmla="val 5471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Integrate with third party software library to do judgment.</a:t>
            </a:r>
            <a:endParaRPr lang="en-US" sz="24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3571868" y="785794"/>
            <a:ext cx="3071834" cy="1428760"/>
          </a:xfrm>
          <a:prstGeom prst="rightArrow">
            <a:avLst>
              <a:gd name="adj1" fmla="val 65515"/>
              <a:gd name="adj2" fmla="val 81030"/>
            </a:avLst>
          </a:prstGeom>
          <a:effectLst>
            <a:outerShdw blurRad="50800" dist="25400" dir="5400000" rotWithShape="0">
              <a:srgbClr val="000000">
                <a:alpha val="43137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 achieve full software control</a:t>
            </a:r>
            <a:endParaRPr lang="en-US" sz="2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8662" y="5786454"/>
            <a:ext cx="7786742" cy="646331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FF0000"/>
                </a:solidFill>
              </a:rPr>
              <a:t> Generate Traceable Digital Data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Fundamental OAI Requirement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" name="Picture 30" descr="www.jpg"/>
          <p:cNvPicPr>
            <a:picLocks noChangeAspect="1"/>
          </p:cNvPicPr>
          <p:nvPr/>
        </p:nvPicPr>
        <p:blipFill>
          <a:blip r:embed="rId2" cstate="print">
            <a:lum bright="-20000"/>
          </a:blip>
          <a:stretch>
            <a:fillRect/>
          </a:stretch>
        </p:blipFill>
        <p:spPr>
          <a:xfrm>
            <a:off x="-642974" y="2000240"/>
            <a:ext cx="7315200" cy="539800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32" name="Picture 31" descr="RECAXM1VTACASKOKYWCA2VXGLCCAIMKH52CA9PY3SLCA34DDCKCAO3IRM5CAYD3PFCCA7A7ULACAM46H1JCABB8IVGCA6F3SEVCAKRJM2ZCA038UDJCA5KTKQMCAERRJH6CAGAPUHLCAOO9UZ5CAOSWCS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6446" y="214290"/>
            <a:ext cx="2981338" cy="238744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0" name="Explosion 1 29"/>
          <p:cNvSpPr/>
          <p:nvPr/>
        </p:nvSpPr>
        <p:spPr>
          <a:xfrm rot="20991619">
            <a:off x="7212331" y="5028198"/>
            <a:ext cx="2049583" cy="1277347"/>
          </a:xfrm>
          <a:prstGeom prst="irregularSeal1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YES!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-353864" y="698609"/>
            <a:ext cx="2928958" cy="1096328"/>
            <a:chOff x="-353864" y="698609"/>
            <a:chExt cx="2928958" cy="1096328"/>
          </a:xfrm>
        </p:grpSpPr>
        <p:sp>
          <p:nvSpPr>
            <p:cNvPr id="6" name="TextBox 5"/>
            <p:cNvSpPr txBox="1"/>
            <p:nvPr/>
          </p:nvSpPr>
          <p:spPr>
            <a:xfrm rot="20508522">
              <a:off x="-353864" y="911900"/>
              <a:ext cx="2928958" cy="490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Objective !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21406823" flipV="1">
              <a:off x="89741" y="1198675"/>
              <a:ext cx="2239791" cy="59626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21406823" flipV="1">
              <a:off x="-108302" y="698609"/>
              <a:ext cx="2239791" cy="59626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85818" y="1486903"/>
            <a:ext cx="778671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2800" dirty="0" smtClean="0">
                <a:ln/>
                <a:solidFill>
                  <a:schemeClr val="accent5">
                    <a:lumMod val="20000"/>
                    <a:lumOff val="80000"/>
                  </a:schemeClr>
                </a:solidFill>
              </a:rPr>
              <a:t> To reduce Taping OAI workmanship by </a:t>
            </a:r>
            <a:r>
              <a:rPr lang="en-US" sz="3200" b="1" i="1" dirty="0" smtClean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50% </a:t>
            </a:r>
            <a:r>
              <a:rPr lang="en-US" sz="3200" dirty="0" smtClean="0">
                <a:ln/>
                <a:solidFill>
                  <a:schemeClr val="accent5">
                    <a:lumMod val="20000"/>
                    <a:lumOff val="80000"/>
                  </a:schemeClr>
                </a:solidFill>
              </a:rPr>
              <a:t>with</a:t>
            </a:r>
            <a:endParaRPr lang="en-US" sz="3200" b="1" i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90" y="1928802"/>
            <a:ext cx="835818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n/>
                <a:solidFill>
                  <a:srgbClr val="FFC000"/>
                </a:solidFill>
              </a:rPr>
              <a:t>  Review Taping OAI Standard</a:t>
            </a:r>
            <a:endParaRPr lang="en-US" sz="2400" b="1" i="1" dirty="0">
              <a:ln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158" y="2357430"/>
            <a:ext cx="850109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n/>
                <a:solidFill>
                  <a:srgbClr val="FFC000"/>
                </a:solidFill>
              </a:rPr>
              <a:t>  Implement Taping OAI machine using new Judgment standard</a:t>
            </a:r>
            <a:endParaRPr lang="en-US" sz="2400" b="1" i="1" dirty="0">
              <a:ln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786" y="2857496"/>
            <a:ext cx="778671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2800" dirty="0" smtClean="0">
                <a:ln/>
                <a:solidFill>
                  <a:schemeClr val="accent5">
                    <a:lumMod val="20000"/>
                    <a:lumOff val="80000"/>
                  </a:schemeClr>
                </a:solidFill>
              </a:rPr>
              <a:t> New OAI Judgment  Standard</a:t>
            </a:r>
            <a:endParaRPr lang="en-US" sz="3200" b="1" i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158" y="3967467"/>
            <a:ext cx="835818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n/>
                <a:solidFill>
                  <a:srgbClr val="FFC000"/>
                </a:solidFill>
              </a:rPr>
              <a:t>  </a:t>
            </a:r>
            <a:r>
              <a:rPr lang="en-US" sz="2400" dirty="0" smtClean="0">
                <a:ln/>
                <a:solidFill>
                  <a:srgbClr val="00B050"/>
                </a:solidFill>
              </a:rPr>
              <a:t>To detect Mixing (</a:t>
            </a:r>
            <a:r>
              <a:rPr lang="en-US" sz="2400" dirty="0" smtClean="0">
                <a:ln/>
                <a:solidFill>
                  <a:srgbClr val="FFFF00"/>
                </a:solidFill>
              </a:rPr>
              <a:t>by machine</a:t>
            </a:r>
            <a:r>
              <a:rPr lang="en-US" sz="2400" dirty="0" smtClean="0">
                <a:ln/>
                <a:solidFill>
                  <a:srgbClr val="00B050"/>
                </a:solidFill>
              </a:rPr>
              <a:t>)  – Check </a:t>
            </a:r>
            <a:r>
              <a:rPr lang="en-US" sz="2400" b="1" i="1" dirty="0" smtClean="0">
                <a:ln/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Freq. &amp; CL only</a:t>
            </a:r>
            <a:r>
              <a:rPr lang="en-US" sz="2400" dirty="0" smtClean="0">
                <a:ln/>
                <a:solidFill>
                  <a:srgbClr val="00B050"/>
                </a:solidFill>
              </a:rPr>
              <a:t>.</a:t>
            </a:r>
            <a:endParaRPr lang="en-US" sz="24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158" y="3253087"/>
            <a:ext cx="835818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n/>
                <a:solidFill>
                  <a:srgbClr val="FFC000"/>
                </a:solidFill>
              </a:rPr>
              <a:t>  Objective is to detect Sealing Defect (by worker).</a:t>
            </a:r>
            <a:endParaRPr lang="en-US" sz="2400" b="1" i="1" dirty="0">
              <a:ln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58" y="3610277"/>
            <a:ext cx="835818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n/>
                <a:solidFill>
                  <a:srgbClr val="FFC000"/>
                </a:solidFill>
              </a:rPr>
              <a:t>  To detect Tape Broken (by worker).</a:t>
            </a:r>
            <a:endParaRPr lang="en-US" sz="2400" b="1" i="1" dirty="0">
              <a:ln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Explosion 1 16"/>
          <p:cNvSpPr/>
          <p:nvPr/>
        </p:nvSpPr>
        <p:spPr>
          <a:xfrm rot="20991619">
            <a:off x="-168351" y="4613561"/>
            <a:ext cx="2765053" cy="1584819"/>
          </a:xfrm>
          <a:prstGeom prst="irregularSeal1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Target</a:t>
            </a:r>
            <a:endParaRPr lang="en-US" sz="28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0298" y="4548854"/>
            <a:ext cx="60007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n/>
                <a:solidFill>
                  <a:srgbClr val="00B050"/>
                </a:solidFill>
              </a:rPr>
              <a:t>  Machine Cycle Time 	: &lt; 0.2 sec</a:t>
            </a:r>
            <a:endParaRPr lang="en-US" sz="28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00298" y="4954328"/>
            <a:ext cx="60007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n/>
                <a:solidFill>
                  <a:srgbClr val="00B050"/>
                </a:solidFill>
              </a:rPr>
              <a:t>  6 Machines Ability	: 55 mil</a:t>
            </a:r>
            <a:endParaRPr lang="en-US" sz="28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00298" y="5334672"/>
            <a:ext cx="60007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n/>
                <a:solidFill>
                  <a:srgbClr val="00B050"/>
                </a:solidFill>
              </a:rPr>
              <a:t>  Confirming Rate	: 99%</a:t>
            </a:r>
            <a:endParaRPr lang="en-US" sz="28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00298" y="5740146"/>
            <a:ext cx="60007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n/>
                <a:solidFill>
                  <a:srgbClr val="00B050"/>
                </a:solidFill>
              </a:rPr>
              <a:t>  Running Rate		: 90%</a:t>
            </a:r>
            <a:endParaRPr lang="en-US" sz="28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00298" y="6120490"/>
            <a:ext cx="664370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n/>
                <a:solidFill>
                  <a:srgbClr val="00B050"/>
                </a:solidFill>
              </a:rPr>
              <a:t>  Machine Availability	: 29 days; 21.75 hrs</a:t>
            </a:r>
            <a:endParaRPr lang="en-US" sz="28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00298" y="4500570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FF00"/>
              </a:solidFill>
              <a:latin typeface="Wingdings 2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00298" y="4929198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FF00"/>
              </a:solidFill>
              <a:latin typeface="Wingdings 2" pitchFamily="18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00298" y="5286388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FF00"/>
              </a:solidFill>
              <a:latin typeface="Wingdings 2" pitchFamily="18" charset="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0298" y="5691862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FF00"/>
              </a:solidFill>
              <a:latin typeface="Wingdings 2" pitchFamily="18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0298" y="6072206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FF00"/>
              </a:solidFill>
              <a:latin typeface="Wingdings 2" pitchFamily="18" charset="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" grpId="0"/>
      <p:bldP spid="10" grpId="0"/>
      <p:bldP spid="11" grpId="0"/>
      <p:bldP spid="12" grpId="0"/>
      <p:bldP spid="13" grpId="0"/>
      <p:bldP spid="13" grpId="1"/>
      <p:bldP spid="14" grpId="0"/>
      <p:bldP spid="15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SC02255.JPG"/>
          <p:cNvPicPr>
            <a:picLocks noChangeAspect="1"/>
          </p:cNvPicPr>
          <p:nvPr/>
        </p:nvPicPr>
        <p:blipFill>
          <a:blip r:embed="rId2" cstate="print"/>
          <a:srcRect b="7203"/>
          <a:stretch>
            <a:fillRect/>
          </a:stretch>
        </p:blipFill>
        <p:spPr>
          <a:xfrm>
            <a:off x="857224" y="1214422"/>
            <a:ext cx="7493024" cy="5214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42976" y="-3643362"/>
            <a:ext cx="6000792" cy="93256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0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Wingdings 2" pitchFamily="18" charset="2"/>
                <a:cs typeface="Times New Roman" pitchFamily="18" charset="0"/>
              </a:rPr>
              <a:t> P</a:t>
            </a:r>
            <a:endParaRPr lang="en-US" sz="30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Wingdings 2" pitchFamily="18" charset="2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Explosion 1 6"/>
          <p:cNvSpPr/>
          <p:nvPr/>
        </p:nvSpPr>
        <p:spPr>
          <a:xfrm rot="20991619">
            <a:off x="3219354" y="4456124"/>
            <a:ext cx="5852198" cy="2490831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To be completed before End of November ‘2011</a:t>
            </a:r>
            <a:endParaRPr lang="en-US" sz="2400" i="1" dirty="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48" y="1428736"/>
            <a:ext cx="7786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New OAI Judgment  Standard</a:t>
            </a:r>
            <a:endParaRPr lang="en-US" sz="6000" b="1" i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2976" y="3566228"/>
            <a:ext cx="7358114" cy="11387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3200" dirty="0" smtClean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Objective is to detect Mixing (by </a:t>
            </a:r>
            <a:r>
              <a:rPr lang="en-US" sz="3200" dirty="0" err="1" smtClean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m/c</a:t>
            </a:r>
            <a:r>
              <a:rPr lang="en-US" sz="3200" dirty="0" smtClean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r>
              <a:rPr lang="en-US" sz="3200" dirty="0" smtClean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– Check </a:t>
            </a:r>
            <a:r>
              <a:rPr lang="en-US" sz="3600" b="1" i="1" dirty="0" smtClean="0">
                <a:ln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Freq. &amp; CL</a:t>
            </a:r>
            <a:r>
              <a:rPr lang="en-US" sz="3200" dirty="0" smtClean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only.</a:t>
            </a:r>
            <a:endParaRPr lang="en-US" sz="3200" b="1" i="1" dirty="0">
              <a:ln/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6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1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6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/>
      <p:bldP spid="1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14282" y="2214530"/>
          <a:ext cx="8572560" cy="4643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Explosion 1 6"/>
          <p:cNvSpPr/>
          <p:nvPr/>
        </p:nvSpPr>
        <p:spPr>
          <a:xfrm rot="20553446">
            <a:off x="3808406" y="714706"/>
            <a:ext cx="5800630" cy="3316028"/>
          </a:xfrm>
          <a:prstGeom prst="irregularSeal1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From 10 worker per shift reduce to 5 worker per shift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Explosion 1 7"/>
          <p:cNvSpPr/>
          <p:nvPr/>
        </p:nvSpPr>
        <p:spPr>
          <a:xfrm rot="20991619">
            <a:off x="4102610" y="2781677"/>
            <a:ext cx="5852198" cy="2490831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To be completed before End of November ‘2011</a:t>
            </a:r>
            <a:endParaRPr lang="en-US" sz="2400" i="1" dirty="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686832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Current Status Of Worker Reduction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-0.49688 -0.3284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" y="-1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xplosion 1 31"/>
          <p:cNvSpPr/>
          <p:nvPr/>
        </p:nvSpPr>
        <p:spPr>
          <a:xfrm>
            <a:off x="6072198" y="5786430"/>
            <a:ext cx="3571900" cy="1071570"/>
          </a:xfrm>
          <a:prstGeom prst="irregularSeal1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= 9 months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Explosion 1 16"/>
          <p:cNvSpPr/>
          <p:nvPr/>
        </p:nvSpPr>
        <p:spPr>
          <a:xfrm>
            <a:off x="6072198" y="3286100"/>
            <a:ext cx="3571900" cy="1071570"/>
          </a:xfrm>
          <a:prstGeom prst="irregularSeal1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= 30 months</a:t>
            </a:r>
            <a:endParaRPr lang="en-US" sz="2800" i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568643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Return On Investment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282" y="928646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Total Investment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8992" y="928646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RM45k x 6 </a:t>
            </a:r>
            <a:r>
              <a:rPr lang="en-US" sz="3200" i="1" dirty="0" err="1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m/c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8992" y="1357274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RM270k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285720" y="1571588"/>
            <a:ext cx="3000396" cy="50006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ROI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282" y="1986945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Present Stage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4612" y="2000216"/>
            <a:ext cx="607223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(1.5 worker / group Reduction)</a:t>
            </a:r>
            <a:endParaRPr lang="en-US" sz="3200" i="1" dirty="0">
              <a:ln w="1143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2487011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Worker Reduction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8992" y="2487011"/>
            <a:ext cx="407196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1.5 Worker x 3 group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2987077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Cost Saving 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8992" y="2987077"/>
            <a:ext cx="43577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4.5 Worker x RM2k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58082" y="2987077"/>
            <a:ext cx="15716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RM9k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282" y="3487143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ROI 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8992" y="3487143"/>
            <a:ext cx="3429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RM270k/RM9k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000892" y="4000480"/>
            <a:ext cx="18573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285720" y="4071918"/>
            <a:ext cx="3000396" cy="50006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ROI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4282" y="4474004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Next Stage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14612" y="4487275"/>
            <a:ext cx="607223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(5 worker / group Reduction)</a:t>
            </a:r>
            <a:endParaRPr lang="en-US" sz="3200" i="1" dirty="0">
              <a:ln w="1143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4282" y="4987341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Worker Reduction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8992" y="4987341"/>
            <a:ext cx="371477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5 Worker x 3 group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58082" y="2500282"/>
            <a:ext cx="15716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4.5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58082" y="5000612"/>
            <a:ext cx="15716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15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282" y="5487407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Cost Saving 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28992" y="5487407"/>
            <a:ext cx="43577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15 Worker x RM2k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8082" y="5487407"/>
            <a:ext cx="192882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RM30k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4282" y="5987473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ROI 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8992" y="5987473"/>
            <a:ext cx="43577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RM270k/RM30k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7000892" y="6500810"/>
            <a:ext cx="18573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800"/>
                            </p:stCondLst>
                            <p:childTnLst>
                              <p:par>
                                <p:cTn id="6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3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800"/>
                            </p:stCondLst>
                            <p:childTnLst>
                              <p:par>
                                <p:cTn id="77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2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700"/>
                            </p:stCondLst>
                            <p:childTnLst>
                              <p:par>
                                <p:cTn id="9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2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700"/>
                            </p:stCondLst>
                            <p:childTnLst>
                              <p:par>
                                <p:cTn id="13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2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700"/>
                            </p:stCondLst>
                            <p:childTnLst>
                              <p:par>
                                <p:cTn id="150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200"/>
                            </p:stCondLst>
                            <p:childTnLst>
                              <p:par>
                                <p:cTn id="1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2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700"/>
                            </p:stCondLst>
                            <p:childTnLst>
                              <p:par>
                                <p:cTn id="16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200"/>
                            </p:stCondLst>
                            <p:childTnLst>
                              <p:par>
                                <p:cTn id="1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  <p:bldP spid="4" grpId="0"/>
      <p:bldP spid="4" grpId="1"/>
      <p:bldP spid="3" grpId="0"/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w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2974" y="2000240"/>
            <a:ext cx="7315200" cy="539800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758270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Support : Provide Traceability Data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142985"/>
            <a:ext cx="6221599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2500298" y="1571612"/>
            <a:ext cx="2714644" cy="2143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RECAXM1VTACASKOKYWCA2VXGLCCAIMKH52CA9PY3SLCA34DDCKCAO3IRM5CAYD3PFCCA7A7ULACAM46H1JCABB8IVGCA6F3SEVCAKRJM2ZCA038UDJCA5KTKQMCAERRJH6CAGAPUHLCAOO9UZ5CAOSWCS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6446" y="214290"/>
            <a:ext cx="2981338" cy="238744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6" name="Picture 5" descr="welcome.png"/>
          <p:cNvPicPr>
            <a:picLocks noChangeAspect="1"/>
          </p:cNvPicPr>
          <p:nvPr/>
        </p:nvPicPr>
        <p:blipFill>
          <a:blip r:embed="rId5" cstate="print"/>
          <a:srcRect l="10400" t="18657" r="29839" b="44029"/>
          <a:stretch>
            <a:fillRect/>
          </a:stretch>
        </p:blipFill>
        <p:spPr>
          <a:xfrm>
            <a:off x="6215074" y="3357562"/>
            <a:ext cx="2500330" cy="1250165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11" name="Picture 10" descr="us-4-4-dt-gtron-510x200-prec-fixe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0628" y="4143380"/>
            <a:ext cx="3147323" cy="2357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xplosion 1 7"/>
          <p:cNvSpPr/>
          <p:nvPr/>
        </p:nvSpPr>
        <p:spPr>
          <a:xfrm rot="20991619">
            <a:off x="-623665" y="3776479"/>
            <a:ext cx="5852198" cy="3173262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Machinery Network : Traceability Data</a:t>
            </a:r>
            <a:endParaRPr lang="en-US" sz="2800" i="1" dirty="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72002" y="2000240"/>
            <a:ext cx="4071998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i="1" dirty="0" smtClean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Database</a:t>
            </a:r>
            <a:endParaRPr lang="en-US" sz="6000" b="1" i="1" dirty="0">
              <a:ln/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714348" y="1714488"/>
            <a:ext cx="3643338" cy="71438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Taping Lot No.</a:t>
            </a:r>
            <a:endParaRPr lang="en-US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1571604" y="2285992"/>
            <a:ext cx="3643338" cy="71438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Mother Lot No.</a:t>
            </a:r>
            <a:endParaRPr lang="en-US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2214546" y="2857496"/>
            <a:ext cx="3643338" cy="71438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IMI No.</a:t>
            </a:r>
            <a:endParaRPr lang="en-US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214678" y="3357562"/>
            <a:ext cx="3643338" cy="71438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Week Code</a:t>
            </a:r>
            <a:endParaRPr lang="en-US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 rot="18216226">
            <a:off x="4891241" y="438209"/>
            <a:ext cx="264253" cy="3996058"/>
          </a:xfrm>
          <a:prstGeom prst="upArrow">
            <a:avLst>
              <a:gd name="adj1" fmla="val 43581"/>
              <a:gd name="adj2" fmla="val 26333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2066" y="4143380"/>
            <a:ext cx="3084427" cy="2286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4500562" y="4780674"/>
            <a:ext cx="4071998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i="1" cap="all" dirty="0" smtClean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Web based Application</a:t>
            </a:r>
            <a:endParaRPr lang="en-US" sz="3200" b="1" i="1" cap="all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reflection blurRad="12700" stA="50000" endPos="50000" dist="5000" dir="5400000" sy="-100000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1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Proposal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ww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2974" y="2000240"/>
            <a:ext cx="7315200" cy="539800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6" name="Picture 5" descr="RECAXM1VTACASKOKYWCA2VXGLCCAIMKH52CA9PY3SLCA34DDCKCAO3IRM5CAYD3PFCCA7A7ULACAM46H1JCABB8IVGCA6F3SEVCAKRJM2ZCA038UDJCA5KTKQMCAERRJH6CAGAPUHLCAOO9UZ5CAOSWCS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6446" y="214290"/>
            <a:ext cx="2981338" cy="238744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72" y="1000108"/>
            <a:ext cx="7975414" cy="450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428596" y="928670"/>
            <a:ext cx="2714644" cy="1428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 cstate="print">
            <a:lum bright="-20000"/>
          </a:blip>
          <a:srcRect l="-1853" t="-5077" r="-3704" b="-840"/>
          <a:stretch>
            <a:fillRect/>
          </a:stretch>
        </p:blipFill>
        <p:spPr bwMode="auto">
          <a:xfrm>
            <a:off x="1500166" y="2000240"/>
            <a:ext cx="6352267" cy="2786082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10" name="TextBox 9"/>
          <p:cNvSpPr txBox="1"/>
          <p:nvPr/>
        </p:nvSpPr>
        <p:spPr>
          <a:xfrm>
            <a:off x="0" y="2418702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i="1" dirty="0" smtClean="0">
                <a:ln/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100% Marking Inspection at Taping Machine</a:t>
            </a:r>
            <a:endParaRPr lang="en-US" sz="6000" b="1" i="1" dirty="0">
              <a:ln/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Explosion 1 10"/>
          <p:cNvSpPr/>
          <p:nvPr/>
        </p:nvSpPr>
        <p:spPr>
          <a:xfrm rot="20991619">
            <a:off x="3376862" y="4062231"/>
            <a:ext cx="5852198" cy="3173262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A breakthrough Activity at SD section</a:t>
            </a:r>
            <a:endParaRPr lang="en-US" sz="2800" i="1" dirty="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Proposal : Objective &amp;To Do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grayscl/>
            <a:lum bright="-30000"/>
          </a:blip>
          <a:stretch>
            <a:fillRect/>
          </a:stretch>
        </p:blipFill>
        <p:spPr>
          <a:xfrm>
            <a:off x="571472" y="1000108"/>
            <a:ext cx="7975414" cy="450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8596" y="1000108"/>
            <a:ext cx="7072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To Support part of the OAI function </a:t>
            </a:r>
            <a:endParaRPr lang="en-US" sz="28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1405582"/>
            <a:ext cx="7858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Marking Inspection is more accurate without the Top Tape since image is easier to process. 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2643182"/>
            <a:ext cx="3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Merits 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72" y="3038773"/>
            <a:ext cx="457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Network Connected.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3467401"/>
            <a:ext cx="82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Cycle time remain unchanged since measurement time longer. 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3896029"/>
            <a:ext cx="82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Able to detect week code jumping (testimony from SD). 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472" y="4324657"/>
            <a:ext cx="82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No additional operation. 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5072074"/>
            <a:ext cx="3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To Do… 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Explosion 1 13"/>
          <p:cNvSpPr/>
          <p:nvPr/>
        </p:nvSpPr>
        <p:spPr>
          <a:xfrm rot="20991619">
            <a:off x="4953766" y="3861301"/>
            <a:ext cx="4945408" cy="3173262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Budget RM2000/machine By ETMY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472" y="5929330"/>
            <a:ext cx="550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Electrical Wiring Modification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472" y="5500702"/>
            <a:ext cx="550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Software Construction (PC &amp; PLC)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 animBg="1"/>
      <p:bldP spid="15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0610094604web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-964438"/>
            <a:ext cx="7286676" cy="546500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3" name="Picture 2" descr="ww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3040" y="2214554"/>
            <a:ext cx="7315200" cy="539800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5" name="Picture 4" descr="RECAXM1VTACASKOKYWCA2VXGLCCAIMKH52CA9PY3SLCA34DDCKCAO3IRM5CAYD3PFCCA7A7ULACAM46H1JCABB8IVGCA6F3SEVCAKRJM2ZCA038UDJCA5KTKQMCAERRJH6CAGAPUHLCAOO9UZ5CAOSWCS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1322" y="214290"/>
            <a:ext cx="2981338" cy="238744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-1357354" y="3500438"/>
            <a:ext cx="11715832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18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 10 U!  </a:t>
            </a:r>
            <a:r>
              <a:rPr lang="en-US" sz="18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</a:t>
            </a:r>
            <a:endParaRPr lang="en-US" sz="180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52" y="1214422"/>
            <a:ext cx="7358050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sz="6000" i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Collaboration Of Hitting The Target</a:t>
            </a:r>
            <a:endParaRPr lang="en-US" sz="6000" i="1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568643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Investment Proposal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857232"/>
            <a:ext cx="34099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pic>
        <p:nvPicPr>
          <p:cNvPr id="5" name="Picture 4" descr="DSC02254.JPG"/>
          <p:cNvPicPr>
            <a:picLocks noChangeAspect="1"/>
          </p:cNvPicPr>
          <p:nvPr/>
        </p:nvPicPr>
        <p:blipFill>
          <a:blip r:embed="rId3" cstate="print"/>
          <a:srcRect b="5468"/>
          <a:stretch>
            <a:fillRect/>
          </a:stretch>
        </p:blipFill>
        <p:spPr>
          <a:xfrm>
            <a:off x="1785918" y="1571612"/>
            <a:ext cx="7053250" cy="50006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28596" y="1071546"/>
            <a:ext cx="3643338" cy="1506378"/>
            <a:chOff x="714348" y="1279680"/>
            <a:chExt cx="3643338" cy="1506378"/>
          </a:xfrm>
        </p:grpSpPr>
        <p:sp>
          <p:nvSpPr>
            <p:cNvPr id="8" name="TextBox 7"/>
            <p:cNvSpPr txBox="1"/>
            <p:nvPr/>
          </p:nvSpPr>
          <p:spPr>
            <a:xfrm rot="20508522">
              <a:off x="714348" y="1643050"/>
              <a:ext cx="3643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Not Operating !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rot="21406823" flipV="1">
              <a:off x="1214414" y="2000240"/>
              <a:ext cx="2786082" cy="7858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21406823" flipV="1">
              <a:off x="948531" y="1279680"/>
              <a:ext cx="2786082" cy="7858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143108" y="2643182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 Machine Minor Stoppages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00298" y="3272853"/>
            <a:ext cx="564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rgbClr val="C00000"/>
                </a:solidFill>
              </a:rPr>
              <a:t> Output Could Not Achieve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7488" y="3915795"/>
            <a:ext cx="564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DR2 Not Completed!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071546"/>
            <a:ext cx="3578602" cy="53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568643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Investment Proposal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714612" y="1000108"/>
            <a:ext cx="1285884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28596" y="207167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28596" y="242886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28596" y="350043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214414" y="5500702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643570" y="714356"/>
            <a:ext cx="3286148" cy="1285884"/>
            <a:chOff x="5643570" y="714356"/>
            <a:chExt cx="3286148" cy="1285884"/>
          </a:xfrm>
        </p:grpSpPr>
        <p:sp>
          <p:nvSpPr>
            <p:cNvPr id="22" name="Line Callout 2 (Border and Accent Bar) 21"/>
            <p:cNvSpPr/>
            <p:nvPr/>
          </p:nvSpPr>
          <p:spPr>
            <a:xfrm>
              <a:off x="5643570" y="714356"/>
              <a:ext cx="3286148" cy="128588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51086"/>
                <a:gd name="adj6" fmla="val -49197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73051" y="785794"/>
              <a:ext cx="3013791" cy="107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4" name="Group 23"/>
          <p:cNvGrpSpPr/>
          <p:nvPr/>
        </p:nvGrpSpPr>
        <p:grpSpPr>
          <a:xfrm>
            <a:off x="3500430" y="2214554"/>
            <a:ext cx="5429288" cy="1000132"/>
            <a:chOff x="3500430" y="2214554"/>
            <a:chExt cx="5429288" cy="1000132"/>
          </a:xfrm>
        </p:grpSpPr>
        <p:sp>
          <p:nvSpPr>
            <p:cNvPr id="25" name="Line Callout 2 (Border and Accent Bar) 24"/>
            <p:cNvSpPr/>
            <p:nvPr/>
          </p:nvSpPr>
          <p:spPr>
            <a:xfrm>
              <a:off x="3500430" y="2214554"/>
              <a:ext cx="5429288" cy="1000132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16"/>
                <a:gd name="adj6" fmla="val -42307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71869" y="2357430"/>
              <a:ext cx="5286412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7" name="Group 26"/>
          <p:cNvGrpSpPr/>
          <p:nvPr/>
        </p:nvGrpSpPr>
        <p:grpSpPr>
          <a:xfrm>
            <a:off x="4071934" y="3357562"/>
            <a:ext cx="4857784" cy="642942"/>
            <a:chOff x="4071934" y="3357562"/>
            <a:chExt cx="4857784" cy="642942"/>
          </a:xfrm>
        </p:grpSpPr>
        <p:sp>
          <p:nvSpPr>
            <p:cNvPr id="26" name="Line Callout 2 (Border and Accent Bar) 25"/>
            <p:cNvSpPr/>
            <p:nvPr/>
          </p:nvSpPr>
          <p:spPr>
            <a:xfrm>
              <a:off x="4071934" y="3357562"/>
              <a:ext cx="4857784" cy="642942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14839"/>
                <a:gd name="adj6" fmla="val -58894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86248" y="3429000"/>
              <a:ext cx="4464875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29" name="Straight Connector 28"/>
          <p:cNvCxnSpPr/>
          <p:nvPr/>
        </p:nvCxnSpPr>
        <p:spPr>
          <a:xfrm>
            <a:off x="5643570" y="3714752"/>
            <a:ext cx="30003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071670" y="4214818"/>
            <a:ext cx="6858048" cy="785818"/>
            <a:chOff x="2071670" y="4214818"/>
            <a:chExt cx="6858048" cy="785818"/>
          </a:xfrm>
        </p:grpSpPr>
        <p:sp>
          <p:nvSpPr>
            <p:cNvPr id="30" name="Line Callout 2 (Border and Accent Bar) 29"/>
            <p:cNvSpPr/>
            <p:nvPr/>
          </p:nvSpPr>
          <p:spPr>
            <a:xfrm>
              <a:off x="2071670" y="4214818"/>
              <a:ext cx="6858048" cy="785818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48038"/>
                <a:gd name="adj6" fmla="val -20265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14546" y="4286256"/>
              <a:ext cx="6544281" cy="57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1" name="Group 30"/>
          <p:cNvGrpSpPr/>
          <p:nvPr/>
        </p:nvGrpSpPr>
        <p:grpSpPr>
          <a:xfrm>
            <a:off x="4572000" y="5214950"/>
            <a:ext cx="4357718" cy="1000132"/>
            <a:chOff x="4572000" y="5214950"/>
            <a:chExt cx="4357718" cy="1000132"/>
          </a:xfrm>
        </p:grpSpPr>
        <p:sp>
          <p:nvSpPr>
            <p:cNvPr id="32" name="Line Callout 2 (Border and Accent Bar) 31"/>
            <p:cNvSpPr/>
            <p:nvPr/>
          </p:nvSpPr>
          <p:spPr>
            <a:xfrm>
              <a:off x="4572000" y="5214950"/>
              <a:ext cx="4357718" cy="1000132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47546"/>
                <a:gd name="adj6" fmla="val -59371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86314" y="5357826"/>
              <a:ext cx="3950959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3" name="Explosion 1 32"/>
          <p:cNvSpPr/>
          <p:nvPr/>
        </p:nvSpPr>
        <p:spPr>
          <a:xfrm>
            <a:off x="0" y="1928802"/>
            <a:ext cx="6858016" cy="235745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</a:rPr>
              <a:t>RM270k Total of 6 machines</a:t>
            </a:r>
            <a:endParaRPr lang="en-US" sz="2800" b="1" i="1" dirty="0">
              <a:solidFill>
                <a:schemeClr val="tx2">
                  <a:lumMod val="9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Explosion 1 33"/>
          <p:cNvSpPr/>
          <p:nvPr/>
        </p:nvSpPr>
        <p:spPr>
          <a:xfrm>
            <a:off x="2000232" y="4500546"/>
            <a:ext cx="6858016" cy="2357454"/>
          </a:xfrm>
          <a:prstGeom prst="irregularSeal1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Worker reduction by &gt;50%</a:t>
            </a:r>
            <a:endParaRPr lang="en-US" sz="28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00108"/>
            <a:ext cx="5429288" cy="5640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Main Objective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0" y="500042"/>
            <a:ext cx="4619336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7"/>
          <p:cNvSpPr/>
          <p:nvPr/>
        </p:nvSpPr>
        <p:spPr>
          <a:xfrm>
            <a:off x="6357950" y="1142984"/>
            <a:ext cx="714380" cy="20717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286512" y="4000504"/>
            <a:ext cx="714380" cy="20717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Explosion 1 9"/>
          <p:cNvSpPr/>
          <p:nvPr/>
        </p:nvSpPr>
        <p:spPr>
          <a:xfrm>
            <a:off x="-571504" y="1428736"/>
            <a:ext cx="6858016" cy="2857520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2">
                    <a:lumMod val="90000"/>
                  </a:schemeClr>
                </a:solidFill>
              </a:rPr>
              <a:t>The ROI Simulation is based on </a:t>
            </a:r>
            <a:r>
              <a:rPr lang="en-US" sz="2800" b="1" i="1" dirty="0" smtClean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</a:rPr>
              <a:t>TSX Package</a:t>
            </a:r>
            <a:endParaRPr lang="en-US" sz="2800" b="1" i="1" dirty="0">
              <a:solidFill>
                <a:schemeClr val="tx2">
                  <a:lumMod val="9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2910" y="4214818"/>
            <a:ext cx="2643206" cy="2286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Explosion 1 11"/>
          <p:cNvSpPr/>
          <p:nvPr/>
        </p:nvSpPr>
        <p:spPr>
          <a:xfrm>
            <a:off x="2571736" y="4786322"/>
            <a:ext cx="2500330" cy="1571636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Worker Reduction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7356" y="-71462"/>
            <a:ext cx="600079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!</a:t>
            </a:r>
            <a:endParaRPr lang="en-US" sz="38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MTEST.png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30000"/>
          </a:blip>
          <a:stretch>
            <a:fillRect/>
          </a:stretch>
        </p:blipFill>
        <p:spPr>
          <a:xfrm>
            <a:off x="1714480" y="1059308"/>
            <a:ext cx="6072230" cy="3413963"/>
          </a:xfrm>
          <a:prstGeom prst="rect">
            <a:avLst/>
          </a:prstGeom>
        </p:spPr>
      </p:pic>
      <p:pic>
        <p:nvPicPr>
          <p:cNvPr id="14" name="Picture 13" descr="Sett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488" y="3143248"/>
            <a:ext cx="6099020" cy="342902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Basic Requirement Of OAI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986969"/>
            <a:ext cx="671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Week Code Mixing</a:t>
            </a: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1486903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Frequency Mixing</a:t>
            </a:r>
            <a:endParaRPr lang="en-US" sz="3200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1000108"/>
            <a:ext cx="821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OAI Defect : Dirty, Scratch, Marking Defect</a:t>
            </a: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72" y="2487035"/>
            <a:ext cx="671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Multi Code</a:t>
            </a:r>
            <a:endParaRPr lang="en-US" sz="3200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2987101"/>
            <a:ext cx="671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Sealing Inspection</a:t>
            </a: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3487167"/>
            <a:ext cx="671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Support Jumbo Rail</a:t>
            </a:r>
            <a:endParaRPr lang="en-US" sz="3200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472" y="3987233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Week Code Jumping</a:t>
            </a: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472" y="4487299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tx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Top Tape Broken</a:t>
            </a:r>
            <a:endParaRPr lang="en-US" sz="3200" dirty="0">
              <a:solidFill>
                <a:schemeClr val="tx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7286644" y="4071942"/>
            <a:ext cx="1714512" cy="13573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472" y="5598399"/>
            <a:ext cx="6000792" cy="830997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Worker Reduction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1472" y="498736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Double Pieces</a:t>
            </a: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rved Up Arrow 17"/>
          <p:cNvSpPr/>
          <p:nvPr/>
        </p:nvSpPr>
        <p:spPr>
          <a:xfrm rot="12282722">
            <a:off x="3945910" y="2622444"/>
            <a:ext cx="3941849" cy="1285884"/>
          </a:xfrm>
          <a:prstGeom prst="curvedUpArrow">
            <a:avLst/>
          </a:prstGeom>
          <a:gradFill flip="none" rotWithShape="1">
            <a:gsLst>
              <a:gs pos="0">
                <a:schemeClr val="accent4">
                  <a:tint val="20000"/>
                  <a:satMod val="280000"/>
                </a:schemeClr>
              </a:gs>
              <a:gs pos="14000">
                <a:schemeClr val="accent4">
                  <a:tint val="37000"/>
                  <a:satMod val="250000"/>
                </a:schemeClr>
              </a:gs>
              <a:gs pos="45000">
                <a:schemeClr val="accent4">
                  <a:tint val="53000"/>
                  <a:satMod val="220000"/>
                </a:schemeClr>
              </a:gs>
              <a:gs pos="65000">
                <a:schemeClr val="accent4">
                  <a:tint val="53000"/>
                  <a:satMod val="220000"/>
                </a:schemeClr>
              </a:gs>
              <a:gs pos="86000">
                <a:schemeClr val="accent4">
                  <a:tint val="42000"/>
                  <a:satMod val="240000"/>
                </a:schemeClr>
              </a:gs>
              <a:gs pos="100000">
                <a:schemeClr val="accent4">
                  <a:tint val="20000"/>
                  <a:satMod val="230000"/>
                </a:schemeClr>
              </a:gs>
            </a:gsLst>
            <a:lin ang="0" scaled="0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 animBg="1"/>
      <p:bldP spid="16" grpId="0" animBg="1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1" y="1000108"/>
            <a:ext cx="6357981" cy="4662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Development Achievement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00166" y="5500702"/>
            <a:ext cx="7429552" cy="1214446"/>
            <a:chOff x="1500166" y="5500702"/>
            <a:chExt cx="7429552" cy="1214446"/>
          </a:xfrm>
        </p:grpSpPr>
        <p:sp>
          <p:nvSpPr>
            <p:cNvPr id="6" name="Line Callout 2 (Border and Accent Bar) 5"/>
            <p:cNvSpPr/>
            <p:nvPr/>
          </p:nvSpPr>
          <p:spPr>
            <a:xfrm>
              <a:off x="1500166" y="5500702"/>
              <a:ext cx="7429552" cy="1214446"/>
            </a:xfrm>
            <a:prstGeom prst="accentBorderCallout2">
              <a:avLst>
                <a:gd name="adj1" fmla="val 18750"/>
                <a:gd name="adj2" fmla="val -8333"/>
                <a:gd name="adj3" fmla="val 497"/>
                <a:gd name="adj4" fmla="val -14941"/>
                <a:gd name="adj5" fmla="val -103113"/>
                <a:gd name="adj6" fmla="val -5411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4762"/>
            <a:stretch>
              <a:fillRect/>
            </a:stretch>
          </p:blipFill>
          <p:spPr bwMode="auto">
            <a:xfrm>
              <a:off x="1643042" y="5572140"/>
              <a:ext cx="7143768" cy="10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6" name="Group 15"/>
          <p:cNvGrpSpPr/>
          <p:nvPr/>
        </p:nvGrpSpPr>
        <p:grpSpPr>
          <a:xfrm>
            <a:off x="5429256" y="928670"/>
            <a:ext cx="3429024" cy="1643074"/>
            <a:chOff x="5429256" y="928670"/>
            <a:chExt cx="3429024" cy="1643074"/>
          </a:xfrm>
        </p:grpSpPr>
        <p:sp>
          <p:nvSpPr>
            <p:cNvPr id="9" name="Line Callout 1 (Border and Accent Bar) 8"/>
            <p:cNvSpPr/>
            <p:nvPr/>
          </p:nvSpPr>
          <p:spPr>
            <a:xfrm>
              <a:off x="5429256" y="928670"/>
              <a:ext cx="3429024" cy="1643074"/>
            </a:xfrm>
            <a:prstGeom prst="accentBorderCallout1">
              <a:avLst>
                <a:gd name="adj1" fmla="val 18750"/>
                <a:gd name="adj2" fmla="val -8333"/>
                <a:gd name="adj3" fmla="val 18061"/>
                <a:gd name="adj4" fmla="val -43989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43570" y="1142984"/>
              <a:ext cx="2987258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Up Arrow 9"/>
          <p:cNvSpPr/>
          <p:nvPr/>
        </p:nvSpPr>
        <p:spPr>
          <a:xfrm>
            <a:off x="5857884" y="2857496"/>
            <a:ext cx="2714644" cy="2214578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285852" y="3929066"/>
            <a:ext cx="4214842" cy="5715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7158" y="1000108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Machine Minor Stoppages</a:t>
            </a:r>
            <a:endParaRPr lang="en-US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486903"/>
            <a:ext cx="564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Output Could Not Achieve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1538" y="2000240"/>
            <a:ext cx="678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DR2 Done but Some item pending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43372" y="2643182"/>
            <a:ext cx="414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Case Study :</a:t>
            </a:r>
            <a:endParaRPr lang="en-US" sz="36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0218" y="3201415"/>
            <a:ext cx="356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Operating Time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00694" y="3643314"/>
            <a:ext cx="356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Minor Stoppages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00694" y="4130109"/>
            <a:ext cx="356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Mixing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2132" y="3139859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72132" y="3571876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72132" y="4068553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00694" y="4558737"/>
            <a:ext cx="356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Accuracy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72132" y="4497181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1 : Operating Time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071546"/>
            <a:ext cx="4029103" cy="328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607" y="1071546"/>
            <a:ext cx="3968360" cy="328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428728" y="1928802"/>
            <a:ext cx="1500198" cy="571504"/>
          </a:xfrm>
          <a:prstGeom prst="rect">
            <a:avLst/>
          </a:prstGeom>
          <a:solidFill>
            <a:schemeClr val="accent4">
              <a:lumMod val="60000"/>
              <a:lumOff val="40000"/>
              <a:alpha val="39000"/>
            </a:schemeClr>
          </a:solidFill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28728" y="2571744"/>
            <a:ext cx="2000264" cy="714380"/>
          </a:xfrm>
          <a:prstGeom prst="rect">
            <a:avLst/>
          </a:prstGeom>
          <a:solidFill>
            <a:schemeClr val="accent4">
              <a:lumMod val="60000"/>
              <a:lumOff val="40000"/>
              <a:alpha val="39000"/>
            </a:schemeClr>
          </a:solidFill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43570" y="1857364"/>
            <a:ext cx="2000264" cy="714380"/>
          </a:xfrm>
          <a:prstGeom prst="rect">
            <a:avLst/>
          </a:prstGeom>
          <a:solidFill>
            <a:schemeClr val="accent4">
              <a:lumMod val="60000"/>
              <a:lumOff val="40000"/>
              <a:alpha val="39000"/>
            </a:schemeClr>
          </a:solidFill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3570" y="2571744"/>
            <a:ext cx="2000264" cy="714380"/>
          </a:xfrm>
          <a:prstGeom prst="rect">
            <a:avLst/>
          </a:prstGeom>
          <a:solidFill>
            <a:schemeClr val="accent4">
              <a:lumMod val="60000"/>
              <a:lumOff val="40000"/>
              <a:alpha val="39000"/>
            </a:schemeClr>
          </a:solidFill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4282" y="4669705"/>
            <a:ext cx="6000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OCR Inspection Time</a:t>
            </a:r>
            <a:endParaRPr lang="en-US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472" y="5487431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The number of Character to be inspected.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472" y="5987497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The quantity of Sample to be recognized.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0100" y="1357298"/>
            <a:ext cx="20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FF00"/>
                </a:solidFill>
              </a:rPr>
              <a:t>0 ~ 9 = 10</a:t>
            </a:r>
            <a:endParaRPr lang="en-US" sz="2800" dirty="0">
              <a:solidFill>
                <a:srgbClr val="00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2132" y="1285860"/>
            <a:ext cx="20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FF00"/>
                </a:solidFill>
              </a:rPr>
              <a:t>0 ~ 9 + P = 11</a:t>
            </a:r>
            <a:endParaRPr lang="en-US" sz="2800" dirty="0">
              <a:solidFill>
                <a:srgbClr val="00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7290" y="3357562"/>
            <a:ext cx="20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FF00"/>
                </a:solidFill>
              </a:rPr>
              <a:t>0 ~ 9 + T = 11</a:t>
            </a:r>
            <a:endParaRPr lang="en-US" sz="2800" dirty="0">
              <a:solidFill>
                <a:srgbClr val="00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29256" y="3357562"/>
            <a:ext cx="250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FF00"/>
                </a:solidFill>
              </a:rPr>
              <a:t>0 ~ 9 ; A~ Z = 36</a:t>
            </a:r>
            <a:endParaRPr lang="en-US" sz="2800" dirty="0">
              <a:solidFill>
                <a:srgbClr val="00FF00"/>
              </a:solidFill>
            </a:endParaRPr>
          </a:p>
        </p:txBody>
      </p:sp>
      <p:sp>
        <p:nvSpPr>
          <p:cNvPr id="18" name="Explosion 1 17"/>
          <p:cNvSpPr/>
          <p:nvPr/>
        </p:nvSpPr>
        <p:spPr>
          <a:xfrm rot="20834886">
            <a:off x="5959043" y="3726226"/>
            <a:ext cx="3571900" cy="2071702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50% Up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72" y="5357826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472" y="5925941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3571868" y="1571612"/>
            <a:ext cx="357190" cy="2286016"/>
          </a:xfrm>
          <a:prstGeom prst="rightBrace">
            <a:avLst>
              <a:gd name="adj1" fmla="val 4324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29058" y="2405714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21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3" name="Right Brace 22"/>
          <p:cNvSpPr/>
          <p:nvPr/>
        </p:nvSpPr>
        <p:spPr>
          <a:xfrm>
            <a:off x="7858148" y="1571612"/>
            <a:ext cx="357190" cy="2286016"/>
          </a:xfrm>
          <a:prstGeom prst="rightBrace">
            <a:avLst>
              <a:gd name="adj1" fmla="val 4324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43900" y="2405714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47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00034" y="785794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normalizeH="0" baseline="0" noProof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TSX-3225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786314" y="785794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FA-20H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857364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1 : Operating Time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10" y="1176342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normalizeH="0" baseline="0" noProof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TSX-3225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714752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496" y="1428736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7686" y="3357562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>
          <a:xfrm>
            <a:off x="1571604" y="2857496"/>
            <a:ext cx="2000264" cy="785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214546" y="4786322"/>
            <a:ext cx="2000264" cy="785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29256" y="2500306"/>
            <a:ext cx="2000264" cy="785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857884" y="4357694"/>
            <a:ext cx="2000264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57422" y="2428868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Oval 15"/>
          <p:cNvSpPr/>
          <p:nvPr/>
        </p:nvSpPr>
        <p:spPr>
          <a:xfrm>
            <a:off x="3786182" y="3500438"/>
            <a:ext cx="2000264" cy="714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3438" y="3895745"/>
            <a:ext cx="4067175" cy="23907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2" name="Explosion 1 11"/>
          <p:cNvSpPr/>
          <p:nvPr/>
        </p:nvSpPr>
        <p:spPr>
          <a:xfrm rot="20834886">
            <a:off x="2031856" y="4993240"/>
            <a:ext cx="4390163" cy="2071702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Target Achieve!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357950" y="4500570"/>
            <a:ext cx="1000132" cy="1785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Explosion 1 18"/>
          <p:cNvSpPr/>
          <p:nvPr/>
        </p:nvSpPr>
        <p:spPr>
          <a:xfrm rot="20834886">
            <a:off x="2460486" y="4959541"/>
            <a:ext cx="4390163" cy="2071702"/>
          </a:xfrm>
          <a:prstGeom prst="irregularSeal1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&lt;0.25sec/</a:t>
            </a:r>
            <a:r>
              <a:rPr lang="en-US" sz="2800" i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pcs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2" grpId="1" animBg="1"/>
      <p:bldP spid="17" grpId="0" animBg="1"/>
      <p:bldP spid="19" grpId="0" animBg="1"/>
    </p:bldLst>
  </p:timing>
</p:sld>
</file>

<file path=ppt/theme/theme1.xml><?xml version="1.0" encoding="utf-8"?>
<a:theme xmlns:a="http://schemas.openxmlformats.org/drawingml/2006/main" name="Deluxe">
  <a:themeElements>
    <a:clrScheme name="Deluxe">
      <a:dk1>
        <a:sysClr val="windowText" lastClr="000000"/>
      </a:dk1>
      <a:lt1>
        <a:sysClr val="window" lastClr="FFFFFF"/>
      </a:lt1>
      <a:dk2>
        <a:srgbClr val="30356E"/>
      </a:dk2>
      <a:lt2>
        <a:srgbClr val="FFF9E5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FA7D7A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1818</TotalTime>
  <Words>1016</Words>
  <Application>Microsoft Office PowerPoint</Application>
  <PresentationFormat>On-screen Show (4:3)</PresentationFormat>
  <Paragraphs>255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Deluxe</vt:lpstr>
      <vt:lpstr>Taping OAI</vt:lpstr>
      <vt:lpstr>Investment Proposal</vt:lpstr>
      <vt:lpstr>Investment Proposal</vt:lpstr>
      <vt:lpstr>Investment Proposal</vt:lpstr>
      <vt:lpstr>Main Objective</vt:lpstr>
      <vt:lpstr>Basic Requirement Of OAI</vt:lpstr>
      <vt:lpstr>Development Achievement</vt:lpstr>
      <vt:lpstr>Case Study 1 : Operating Time</vt:lpstr>
      <vt:lpstr>Case Study 1 : Operating Time</vt:lpstr>
      <vt:lpstr>Case Study 1 : Operating Time</vt:lpstr>
      <vt:lpstr>Case Study 1 : Operating Time</vt:lpstr>
      <vt:lpstr>Case Study 2 : Accuracy (Mixing)</vt:lpstr>
      <vt:lpstr>Case Study 2 : Accuracy (Mixing)</vt:lpstr>
      <vt:lpstr>Case Study 3 : Minor Stoppages</vt:lpstr>
      <vt:lpstr>Case Study 4 : Accuracy Increase</vt:lpstr>
      <vt:lpstr>Case Study 4 : Accuracy Increase</vt:lpstr>
      <vt:lpstr>Case Study Summarization</vt:lpstr>
      <vt:lpstr>Conclusion : Main Constraint</vt:lpstr>
      <vt:lpstr>Overall Achievement</vt:lpstr>
      <vt:lpstr>Continuous Improvement</vt:lpstr>
      <vt:lpstr>Continuous Improvement</vt:lpstr>
      <vt:lpstr>Fundamental OAI Requirement</vt:lpstr>
      <vt:lpstr>Conclusion</vt:lpstr>
      <vt:lpstr>Current Status Of Worker Reduction</vt:lpstr>
      <vt:lpstr>Return On Investment</vt:lpstr>
      <vt:lpstr>Support : Provide Traceability Data</vt:lpstr>
      <vt:lpstr>Proposal</vt:lpstr>
      <vt:lpstr>Proposal : Objective &amp;To Do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Taping OAI</dc:title>
  <dc:creator>EPMMN</dc:creator>
  <cp:lastModifiedBy>EPMMN</cp:lastModifiedBy>
  <cp:revision>328</cp:revision>
  <dcterms:created xsi:type="dcterms:W3CDTF">2011-11-04T00:14:46Z</dcterms:created>
  <dcterms:modified xsi:type="dcterms:W3CDTF">2011-11-14T02:54:52Z</dcterms:modified>
</cp:coreProperties>
</file>